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2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2.xml" ContentType="application/vnd.openxmlformats-officedocument.theme+xml"/>
  <Override PartName="/ppt/theme/theme16.xml" ContentType="application/vnd.openxmlformats-officedocument.theme+xml"/>
  <Override PartName="/ppt/slideLayouts/slideLayout160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125.xml" ContentType="application/vnd.openxmlformats-officedocument.presentationml.slideLayout+xml"/>
  <Override PartName="/ppt/slideLayouts/slideLayout75.xml" ContentType="application/vnd.openxmlformats-officedocument.presentationml.slideLayout+xml"/>
  <Default Extension="xml" ContentType="application/xml"/>
  <Override PartName="/ppt/slideLayouts/slideLayout1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0.xml" ContentType="application/vnd.openxmlformats-officedocument.theme+xml"/>
  <Override PartName="/ppt/slideLayouts/slideLayout252.xml" ContentType="application/vnd.openxmlformats-officedocument.presentationml.slideLayout+xml"/>
  <Override PartName="/ppt/theme/theme14.xml" ContentType="application/vnd.openxmlformats-officedocument.theme+xml"/>
  <Override PartName="/ppt/slides/slide20.xml" ContentType="application/vnd.openxmlformats-officedocument.presentationml.slide+xml"/>
  <Override PartName="/ppt/slideLayouts/slideLayout95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Layouts/slideLayout7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159.xml" ContentType="application/vnd.openxmlformats-officedocument.presentationml.slideLayout+xml"/>
  <Default Extension="jpeg" ContentType="image/jpeg"/>
  <Override PartName="/ppt/slideLayouts/slideLayout51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87.xml" ContentType="application/vnd.openxmlformats-officedocument.presentationml.slideLayout+xml"/>
  <Override PartName="/docProps/app.xml" ContentType="application/vnd.openxmlformats-officedocument.extended-properties+xml"/>
  <Override PartName="/ppt/slideMasters/slideMaster2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79.xml" ContentType="application/vnd.openxmlformats-officedocument.presentationml.slideLayout+xml"/>
  <Override PartName="/ppt/slideMasters/slideMaster16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Layouts/slideLayout157.xml" ContentType="application/vnd.openxmlformats-officedocument.presentationml.slideLayout+xml"/>
  <Override PartName="/ppt/theme/theme10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Masters/slideMaster20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9.xml" ContentType="application/vnd.openxmlformats-officedocument.theme+xml"/>
  <Override PartName="/ppt/slideLayouts/slideLayout177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55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28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175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s/slide3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4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53.xml" ContentType="application/vnd.openxmlformats-officedocument.presentationml.slideLayout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5.xml" ContentType="application/vnd.openxmlformats-officedocument.theme+xml"/>
  <Override PartName="/ppt/slideLayouts/slideLayout173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203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15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slideLayouts/slideLayout171.xml" ContentType="application/vnd.openxmlformats-officedocument.presentationml.slideLayout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Layouts/slideLayout201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43.xml" ContentType="application/vnd.openxmlformats-officedocument.presentationml.slideLayout+xml"/>
  <Override PartName="/ppt/slideLayouts/slideLayout38.xml" ContentType="application/vnd.openxmlformats-officedocument.presentationml.slideLayou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.xml" ContentType="application/vnd.openxmlformats-officedocument.theme+xml"/>
  <Override PartName="/ppt/slideLayouts/slideLayout58.xml" ContentType="application/vnd.openxmlformats-officedocument.presentationml.slideLayout+xml"/>
  <Override PartName="/ppt/slides/slide31.xml" ContentType="application/vnd.openxmlformats-officedocument.presentationml.slide+xml"/>
  <Override PartName="/ppt/theme/theme19.xml" ContentType="application/vnd.openxmlformats-officedocument.theme+xml"/>
  <Override PartName="/ppt/slideLayouts/slideLayout16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3.xml" ContentType="application/vnd.openxmlformats-officedocument.theme+xml"/>
  <Override PartName="/ppt/theme/theme17.xml" ContentType="application/vnd.openxmlformats-officedocument.theme+xml"/>
  <Override PartName="/ppt/slideLayouts/slideLayout161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26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theme/theme15.xml" ContentType="application/vnd.openxmlformats-officedocument.theme+xml"/>
  <Override PartName="/ppt/slides/slide21.xml" ContentType="application/vnd.openxmlformats-officedocument.presentationml.slide+xml"/>
  <Override PartName="/ppt/slideLayouts/slideLayout96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2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Layouts/slideLayout74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0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Layouts/slideLayout7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158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78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Layouts/slideLayout15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slideLayouts/slideLayout176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2.xml" ContentType="application/vnd.openxmlformats-officedocument.presentationml.slideLayout+xml"/>
  <Default Extension="bin" ContentType="application/vnd.openxmlformats-officedocument.presentationml.printerSettings"/>
  <Override PartName="/ppt/slideLayouts/slideLayout24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54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17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Layouts/slideLayout89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02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238.xml" ContentType="application/vnd.openxmlformats-officedocument.presentationml.slideLayout+xml"/>
  <Default Extension="png" ContentType="image/png"/>
  <Override PartName="/ppt/slideLayouts/slideLayout1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17.xml" ContentType="application/vnd.openxmlformats-officedocument.presentationml.slideLayout+xml"/>
  <Default Extension="rels" ContentType="application/vnd.openxmlformats-package.relationships+xml"/>
  <Override PartName="/ppt/slideLayouts/slideLayout18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170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00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23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14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0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</p:sldMasterIdLst>
  <p:notesMasterIdLst>
    <p:notesMasterId r:id="rId61"/>
  </p:notesMasterIdLst>
  <p:sldIdLst>
    <p:sldId id="256" r:id="rId24"/>
    <p:sldId id="315" r:id="rId25"/>
    <p:sldId id="316" r:id="rId26"/>
    <p:sldId id="314" r:id="rId27"/>
    <p:sldId id="257" r:id="rId28"/>
    <p:sldId id="297" r:id="rId29"/>
    <p:sldId id="265" r:id="rId30"/>
    <p:sldId id="291" r:id="rId31"/>
    <p:sldId id="293" r:id="rId32"/>
    <p:sldId id="260" r:id="rId33"/>
    <p:sldId id="261" r:id="rId34"/>
    <p:sldId id="262" r:id="rId35"/>
    <p:sldId id="279" r:id="rId36"/>
    <p:sldId id="280" r:id="rId37"/>
    <p:sldId id="294" r:id="rId38"/>
    <p:sldId id="317" r:id="rId39"/>
    <p:sldId id="318" r:id="rId40"/>
    <p:sldId id="319" r:id="rId41"/>
    <p:sldId id="259" r:id="rId42"/>
    <p:sldId id="273" r:id="rId43"/>
    <p:sldId id="274" r:id="rId44"/>
    <p:sldId id="299" r:id="rId45"/>
    <p:sldId id="263" r:id="rId46"/>
    <p:sldId id="301" r:id="rId47"/>
    <p:sldId id="302" r:id="rId48"/>
    <p:sldId id="303" r:id="rId49"/>
    <p:sldId id="304" r:id="rId50"/>
    <p:sldId id="264" r:id="rId51"/>
    <p:sldId id="288" r:id="rId52"/>
    <p:sldId id="312" r:id="rId53"/>
    <p:sldId id="290" r:id="rId54"/>
    <p:sldId id="267" r:id="rId55"/>
    <p:sldId id="313" r:id="rId56"/>
    <p:sldId id="276" r:id="rId57"/>
    <p:sldId id="284" r:id="rId58"/>
    <p:sldId id="311" r:id="rId59"/>
    <p:sldId id="278" r:id="rId6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5pPr>
    <a:lvl6pPr marL="2286000" algn="l" defTabSz="457200" rtl="0" eaLnBrk="1" latinLnBrk="0" hangingPunct="1"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6pPr>
    <a:lvl7pPr marL="2743200" algn="l" defTabSz="457200" rtl="0" eaLnBrk="1" latinLnBrk="0" hangingPunct="1"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7pPr>
    <a:lvl8pPr marL="3200400" algn="l" defTabSz="457200" rtl="0" eaLnBrk="1" latinLnBrk="0" hangingPunct="1"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8pPr>
    <a:lvl9pPr marL="3657600" algn="l" defTabSz="457200" rtl="0" eaLnBrk="1" latinLnBrk="0" hangingPunct="1">
      <a:defRPr sz="2400" kern="1200">
        <a:solidFill>
          <a:srgbClr val="000000"/>
        </a:solidFill>
        <a:latin typeface="Times" charset="0"/>
        <a:ea typeface="ヒラギノ明朝 ProN W3" charset="-128"/>
        <a:cs typeface="ヒラギノ明朝 ProN W3" charset="-128"/>
        <a:sym typeface="Time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C0000"/>
    <a:srgbClr val="FFAA9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horzBarState="maximized">
    <p:restoredLeft sz="15620"/>
    <p:restoredTop sz="94660"/>
  </p:normalViewPr>
  <p:slideViewPr>
    <p:cSldViewPr>
      <p:cViewPr varScale="1">
        <p:scale>
          <a:sx n="165" d="100"/>
          <a:sy n="165" d="100"/>
        </p:scale>
        <p:origin x="-8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27.xml"/><Relationship Id="rId51" Type="http://schemas.openxmlformats.org/officeDocument/2006/relationships/slide" Target="slides/slide28.xml"/><Relationship Id="rId52" Type="http://schemas.openxmlformats.org/officeDocument/2006/relationships/slide" Target="slides/slide29.xml"/><Relationship Id="rId53" Type="http://schemas.openxmlformats.org/officeDocument/2006/relationships/slide" Target="slides/slide30.xml"/><Relationship Id="rId54" Type="http://schemas.openxmlformats.org/officeDocument/2006/relationships/slide" Target="slides/slide31.xml"/><Relationship Id="rId55" Type="http://schemas.openxmlformats.org/officeDocument/2006/relationships/slide" Target="slides/slide32.xml"/><Relationship Id="rId56" Type="http://schemas.openxmlformats.org/officeDocument/2006/relationships/slide" Target="slides/slide33.xml"/><Relationship Id="rId57" Type="http://schemas.openxmlformats.org/officeDocument/2006/relationships/slide" Target="slides/slide34.xml"/><Relationship Id="rId58" Type="http://schemas.openxmlformats.org/officeDocument/2006/relationships/slide" Target="slides/slide35.xml"/><Relationship Id="rId59" Type="http://schemas.openxmlformats.org/officeDocument/2006/relationships/slide" Target="slides/slide36.xml"/><Relationship Id="rId40" Type="http://schemas.openxmlformats.org/officeDocument/2006/relationships/slide" Target="slides/slide17.xml"/><Relationship Id="rId41" Type="http://schemas.openxmlformats.org/officeDocument/2006/relationships/slide" Target="slides/slide18.xml"/><Relationship Id="rId42" Type="http://schemas.openxmlformats.org/officeDocument/2006/relationships/slide" Target="slides/slide19.xml"/><Relationship Id="rId43" Type="http://schemas.openxmlformats.org/officeDocument/2006/relationships/slide" Target="slides/slide20.xml"/><Relationship Id="rId44" Type="http://schemas.openxmlformats.org/officeDocument/2006/relationships/slide" Target="slides/slide21.xml"/><Relationship Id="rId45" Type="http://schemas.openxmlformats.org/officeDocument/2006/relationships/slide" Target="slides/slide22.xml"/><Relationship Id="rId46" Type="http://schemas.openxmlformats.org/officeDocument/2006/relationships/slide" Target="slides/slide23.xml"/><Relationship Id="rId47" Type="http://schemas.openxmlformats.org/officeDocument/2006/relationships/slide" Target="slides/slide24.xml"/><Relationship Id="rId48" Type="http://schemas.openxmlformats.org/officeDocument/2006/relationships/slide" Target="slides/slide25.xml"/><Relationship Id="rId4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7.xml"/><Relationship Id="rId31" Type="http://schemas.openxmlformats.org/officeDocument/2006/relationships/slide" Target="slides/slide8.xml"/><Relationship Id="rId32" Type="http://schemas.openxmlformats.org/officeDocument/2006/relationships/slide" Target="slides/slide9.xml"/><Relationship Id="rId33" Type="http://schemas.openxmlformats.org/officeDocument/2006/relationships/slide" Target="slides/slide10.xml"/><Relationship Id="rId34" Type="http://schemas.openxmlformats.org/officeDocument/2006/relationships/slide" Target="slides/slide11.xml"/><Relationship Id="rId35" Type="http://schemas.openxmlformats.org/officeDocument/2006/relationships/slide" Target="slides/slide12.xml"/><Relationship Id="rId36" Type="http://schemas.openxmlformats.org/officeDocument/2006/relationships/slide" Target="slides/slide13.xml"/><Relationship Id="rId37" Type="http://schemas.openxmlformats.org/officeDocument/2006/relationships/slide" Target="slides/slide14.xml"/><Relationship Id="rId38" Type="http://schemas.openxmlformats.org/officeDocument/2006/relationships/slide" Target="slides/slide15.xml"/><Relationship Id="rId39" Type="http://schemas.openxmlformats.org/officeDocument/2006/relationships/slide" Target="slides/slide16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" Target="slides/slide1.xml"/><Relationship Id="rId25" Type="http://schemas.openxmlformats.org/officeDocument/2006/relationships/slide" Target="slides/slide2.xml"/><Relationship Id="rId26" Type="http://schemas.openxmlformats.org/officeDocument/2006/relationships/slide" Target="slides/slide3.xml"/><Relationship Id="rId27" Type="http://schemas.openxmlformats.org/officeDocument/2006/relationships/slide" Target="slides/slide4.xml"/><Relationship Id="rId28" Type="http://schemas.openxmlformats.org/officeDocument/2006/relationships/slide" Target="slides/slide5.xml"/><Relationship Id="rId29" Type="http://schemas.openxmlformats.org/officeDocument/2006/relationships/slide" Target="slides/slide6.xml"/><Relationship Id="rId60" Type="http://schemas.openxmlformats.org/officeDocument/2006/relationships/slide" Target="slides/slide37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1D8C2-4AFE-2645-9FD2-8E8FB5D69BEA}" type="datetimeFigureOut">
              <a:rPr lang="en-US" smtClean="0"/>
              <a:pPr/>
              <a:t>12/6/10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3FC85-8314-0A40-B067-8205E8CB11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52C2AB-87E7-6349-9BD1-B84428BDCA2B}" type="slidenum">
              <a:rPr lang="fr-FR"/>
              <a:pPr/>
              <a:t>30</a:t>
            </a:fld>
            <a:endParaRPr lang="fr-FR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 eaLnBrk="1">
              <a:lnSpc>
                <a:spcPct val="93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2EE1D97-1F93-3846-8E27-4A1561ED3B36}" type="slidenum">
              <a:rPr lang="fr-FR" sz="120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pPr algn="r" eaLnBrk="1">
                <a:lnSpc>
                  <a:spcPct val="93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30</a:t>
            </a:fld>
            <a:endParaRPr lang="fr-FR" sz="120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2253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6025" cy="402113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10440" rIns="0" bIns="0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>
                <a:ea typeface="DejaVu Sans" charset="0"/>
                <a:cs typeface="DejaVu Sans" charset="0"/>
              </a:rPr>
              <a:t>Not a PLS expert but a user </a:t>
            </a:r>
          </a:p>
          <a:p>
            <a:pPr>
              <a:lnSpc>
                <a:spcPct val="93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>
                <a:ea typeface="DejaVu Sans" charset="0"/>
                <a:cs typeface="DejaVu Sans" charset="0"/>
              </a:rPr>
              <a:t>this talk will not present theoratical developpement of PLS but pratical applications of it neuroimaging data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943100"/>
            <a:ext cx="3606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43100"/>
            <a:ext cx="3606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77800"/>
            <a:ext cx="18415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77800"/>
            <a:ext cx="53721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3530600"/>
            <a:ext cx="3606800" cy="800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530600"/>
            <a:ext cx="3606800" cy="800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155700"/>
            <a:ext cx="1841500" cy="317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155700"/>
            <a:ext cx="5372100" cy="317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787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787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787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787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3378200"/>
            <a:ext cx="1987550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4450" y="3378200"/>
            <a:ext cx="1987550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125" y="990600"/>
            <a:ext cx="1031875" cy="4711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990600"/>
            <a:ext cx="2943225" cy="4711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3378200"/>
            <a:ext cx="1987550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4450" y="3378200"/>
            <a:ext cx="1987550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125" y="990600"/>
            <a:ext cx="1031875" cy="4711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990600"/>
            <a:ext cx="2943225" cy="4711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7800"/>
            <a:ext cx="2057400" cy="5948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7800"/>
            <a:ext cx="6019800" cy="5948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943100"/>
            <a:ext cx="169545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36850" y="1943100"/>
            <a:ext cx="169545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77800"/>
            <a:ext cx="18415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77800"/>
            <a:ext cx="53721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943100"/>
            <a:ext cx="3606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43100"/>
            <a:ext cx="3606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77800"/>
            <a:ext cx="18415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77800"/>
            <a:ext cx="53721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0" y="1943100"/>
            <a:ext cx="1320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4200" y="1943100"/>
            <a:ext cx="1320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77800"/>
            <a:ext cx="18415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77800"/>
            <a:ext cx="53721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943100"/>
            <a:ext cx="169545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36850" y="1943100"/>
            <a:ext cx="169545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77800"/>
            <a:ext cx="18415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77800"/>
            <a:ext cx="53721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7800"/>
            <a:ext cx="2057400" cy="5948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7800"/>
            <a:ext cx="6019800" cy="5948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7800"/>
            <a:ext cx="2057400" cy="5948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7800"/>
            <a:ext cx="6019800" cy="5948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673A5-0710-BD49-A700-2696DFD76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C86D7-ED91-B846-8A45-8D0BC6BA1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83FA1-4645-C942-A068-B60999139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CE66B-B526-BA4E-8399-2AABE0DCE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A8B77-8BB8-B84E-AD32-3E84E7673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D9EBD-0365-D14C-9822-6B10938D0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C66BB-39FE-BA44-B191-B0AFA562E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9B932-3132-5349-9E31-749B08234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1E31-CAF7-8449-9B31-960D7C5BB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025BA-874A-B947-BA34-5FB5BED77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C5413-15F5-2D46-8F71-09093CAA2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889000"/>
            <a:ext cx="3606800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9000"/>
            <a:ext cx="3606800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94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94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1600"/>
            <a:ext cx="2057400" cy="6024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1600"/>
            <a:ext cx="6019800" cy="6024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1600"/>
            <a:ext cx="2057400" cy="6024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1600"/>
            <a:ext cx="6019800" cy="6024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ime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1588"/>
            <a:ext cx="9145588" cy="6856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1pPr>
      <a:lvl2pPr marL="782638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Times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2pPr>
      <a:lvl3pPr marL="11826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3pPr>
      <a:lvl4pPr marL="1639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4pPr>
      <a:lvl5pPr marL="2097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5pPr>
      <a:lvl6pPr marL="2554288" indent="-228600" algn="l" rtl="0" fontAlgn="base">
        <a:spcBef>
          <a:spcPts val="500"/>
        </a:spcBef>
        <a:spcAft>
          <a:spcPct val="0"/>
        </a:spcAft>
        <a:buSzPct val="100000"/>
        <a:buFont typeface="Time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6pPr>
      <a:lvl7pPr marL="3011488" indent="-228600" algn="l" rtl="0" fontAlgn="base">
        <a:spcBef>
          <a:spcPts val="500"/>
        </a:spcBef>
        <a:spcAft>
          <a:spcPct val="0"/>
        </a:spcAft>
        <a:buSzPct val="100000"/>
        <a:buFont typeface="Time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7pPr>
      <a:lvl8pPr marL="3468688" indent="-228600" algn="l" rtl="0" fontAlgn="base">
        <a:spcBef>
          <a:spcPts val="500"/>
        </a:spcBef>
        <a:spcAft>
          <a:spcPct val="0"/>
        </a:spcAft>
        <a:buSzPct val="100000"/>
        <a:buFont typeface="Time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8pPr>
      <a:lvl9pPr marL="3925888" indent="-228600" algn="l" rtl="0" fontAlgn="base">
        <a:spcBef>
          <a:spcPts val="500"/>
        </a:spcBef>
        <a:spcAft>
          <a:spcPct val="0"/>
        </a:spcAft>
        <a:buSzPct val="100000"/>
        <a:buFont typeface="Time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943100"/>
            <a:ext cx="7366000" cy="402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604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462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018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47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019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91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163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735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2095500"/>
            <a:ext cx="7366000" cy="267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3530600"/>
            <a:ext cx="7366000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36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155700"/>
            <a:ext cx="7366000" cy="232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5181600"/>
            <a:ext cx="7366000" cy="120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5181600"/>
            <a:ext cx="7366000" cy="120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3378200"/>
            <a:ext cx="4127500" cy="232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730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990600"/>
            <a:ext cx="4127500" cy="232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3378200"/>
            <a:ext cx="4127500" cy="232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853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990600"/>
            <a:ext cx="4127500" cy="232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985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843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828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400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972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544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116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985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843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828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400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972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544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116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2221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943100"/>
            <a:ext cx="3543300" cy="402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016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1588"/>
            <a:ext cx="9145588" cy="6853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82638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826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6398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97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54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3011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68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925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344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943100"/>
            <a:ext cx="7366000" cy="402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016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467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1000" y="1943100"/>
            <a:ext cx="2794000" cy="402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016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59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943100"/>
            <a:ext cx="3543300" cy="402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016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35000" indent="-4064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9800" indent="-4064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57300" indent="-4064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74800" indent="-4064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9600" indent="-4064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36800" indent="-4064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794000" indent="-4064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51200" indent="-4064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08400" indent="-4064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985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843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82800" indent="-444500" algn="l" rtl="0" eaLnBrk="0" fontAlgn="base" hangingPunct="0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400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972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544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11600" indent="-444500" algn="l" rtl="0" fontAlgn="base">
        <a:spcBef>
          <a:spcPts val="16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1588"/>
            <a:ext cx="9145588" cy="6853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826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826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639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97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542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11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68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925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51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  <a:ea typeface="Calibri" charset="0"/>
                <a:cs typeface="Calibri" charset="0"/>
                <a:sym typeface="Calibri" charset="0"/>
              </a:defRPr>
            </a:lvl1pPr>
          </a:lstStyle>
          <a:p>
            <a:pPr>
              <a:defRPr/>
            </a:pPr>
            <a:fld id="{B2C995E1-3AF4-DD4E-9A54-7373C5BFD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-128"/>
          <a:cs typeface="ヒラギノ角ゴ ProN W3" charset="-128"/>
          <a:sym typeface="Calibri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889000"/>
            <a:ext cx="7366000" cy="508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60400" indent="-4445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4445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46200" indent="-4445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01800" indent="-4445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4700" indent="-444500" algn="l" rtl="0" eaLnBrk="0" fontAlgn="base" hangingPunct="0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019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91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163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73500" indent="-444500" algn="l" rtl="0" fontAlgn="base">
        <a:spcBef>
          <a:spcPts val="33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9300" y="101600"/>
            <a:ext cx="76200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9pPr>
    </p:titleStyle>
    <p:bodyStyle>
      <a:lvl1pPr marL="704850" indent="-438150" algn="l" rtl="0" eaLnBrk="0" fontAlgn="base" hangingPunct="0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116013" indent="-438150" algn="l" rtl="0" eaLnBrk="0" fontAlgn="base" hangingPunct="0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512888" indent="-438150" algn="l" rtl="0" eaLnBrk="0" fontAlgn="base" hangingPunct="0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922463" indent="-438150" algn="l" rtl="0" eaLnBrk="0" fontAlgn="base" hangingPunct="0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330450" indent="-438150" algn="l" rtl="0" eaLnBrk="0" fontAlgn="base" hangingPunct="0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787650" indent="-438150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244850" indent="-438150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702050" indent="-438150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159250" indent="-438150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9300" y="101600"/>
            <a:ext cx="76200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9pPr>
    </p:titleStyle>
    <p:bodyStyle>
      <a:lvl1pPr marL="635000" indent="-393700" algn="l" rtl="0" eaLnBrk="0" fontAlgn="base" hangingPunct="0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004888" indent="-395288" algn="l" rtl="0" eaLnBrk="0" fontAlgn="base" hangingPunct="0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62075" indent="-395288" algn="l" rtl="0" eaLnBrk="0" fontAlgn="base" hangingPunct="0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730375" indent="-395288" algn="l" rtl="0" eaLnBrk="0" fontAlgn="base" hangingPunct="0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095500" indent="-393700" algn="l" rtl="0" eaLnBrk="0" fontAlgn="base" hangingPunct="0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552700" indent="-393700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009900" indent="-393700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467100" indent="-393700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924300" indent="-393700" algn="l" rtl="0" fontAlgn="base">
        <a:spcBef>
          <a:spcPts val="2300"/>
        </a:spcBef>
        <a:spcAft>
          <a:spcPct val="0"/>
        </a:spcAft>
        <a:buSzPct val="120000"/>
        <a:buFont typeface="American Typewriter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1588"/>
            <a:ext cx="9145588" cy="6853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826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826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639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97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542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11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68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925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1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1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1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1.pn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levy/talks/10cosbi/inputs/pompei.avi" TargetMode="External"/><Relationship Id="rId2" Type="http://schemas.openxmlformats.org/officeDocument/2006/relationships/slideLayout" Target="../slideLayouts/slideLayout68.xml"/><Relationship Id="rId3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levy/talks/10cosbi/cosbi.ppt_media/laptev-2.mov" TargetMode="External"/><Relationship Id="rId2" Type="http://schemas.openxmlformats.org/officeDocument/2006/relationships/slideLayout" Target="../slideLayouts/slideLayout68.xml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hyperlink" Target="http://coqfinitgroup.gforge.inria.fr/progress.html" TargetMode="Externa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00300" y="3937000"/>
            <a:ext cx="4343400" cy="12700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Font typeface="Times" charset="0"/>
              <a:buNone/>
            </a:pPr>
            <a:r>
              <a:rPr lang="en-US" sz="2800" i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Jean-Jacques Lévy</a:t>
            </a:r>
            <a:endParaRPr lang="en-US" sz="2800" i="1">
              <a:solidFill>
                <a:srgbClr val="FFFFFF"/>
              </a:solidFill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  <a:p>
            <a:pPr algn="ctr" eaLnBrk="1" hangingPunct="1">
              <a:buFont typeface="Times" charset="0"/>
              <a:buNone/>
            </a:pPr>
            <a:r>
              <a:rPr lang="en-US" sz="1800" i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December 3, 2010</a:t>
            </a:r>
            <a:endParaRPr lang="en-US" sz="1800" i="1">
              <a:solidFill>
                <a:srgbClr val="FFFFFF"/>
              </a:solidFill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  <a:p>
            <a:pPr algn="ctr" eaLnBrk="1" hangingPunct="1">
              <a:buFont typeface="Times" charset="0"/>
              <a:buNone/>
            </a:pPr>
            <a:r>
              <a:rPr lang="en-US" sz="1800" i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Trento</a:t>
            </a:r>
            <a:endParaRPr lang="en-US" sz="1800" i="1">
              <a:solidFill>
                <a:srgbClr val="FFFFFF"/>
              </a:solidFill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283651" name="Rectangle 2"/>
          <p:cNvSpPr>
            <a:spLocks/>
          </p:cNvSpPr>
          <p:nvPr/>
        </p:nvSpPr>
        <p:spPr bwMode="auto">
          <a:xfrm>
            <a:off x="723900" y="1955800"/>
            <a:ext cx="80645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 sz="48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Proofs, Security, and Computational Sciences</a:t>
            </a:r>
          </a:p>
        </p:txBody>
      </p:sp>
      <p:sp>
        <p:nvSpPr>
          <p:cNvPr id="283652" name="Rectangle 3"/>
          <p:cNvSpPr>
            <a:spLocks/>
          </p:cNvSpPr>
          <p:nvPr/>
        </p:nvSpPr>
        <p:spPr bwMode="auto">
          <a:xfrm>
            <a:off x="112713" y="6235700"/>
            <a:ext cx="32385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indent="-342900">
              <a:spcBef>
                <a:spcPts val="750"/>
              </a:spcBef>
            </a:pPr>
            <a:r>
              <a:rPr lang="en-US" sz="2800" i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msr-inria.inria.fr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866" name="Group 1"/>
          <p:cNvGrpSpPr>
            <a:grpSpLocks/>
          </p:cNvGrpSpPr>
          <p:nvPr/>
        </p:nvGrpSpPr>
        <p:grpSpPr bwMode="auto">
          <a:xfrm>
            <a:off x="7327900" y="863600"/>
            <a:ext cx="901700" cy="4025900"/>
            <a:chOff x="0" y="0"/>
            <a:chExt cx="568" cy="2536"/>
          </a:xfrm>
        </p:grpSpPr>
        <p:sp>
          <p:nvSpPr>
            <p:cNvPr id="292869" name="Rectangle 2"/>
            <p:cNvSpPr>
              <a:spLocks/>
            </p:cNvSpPr>
            <p:nvPr/>
          </p:nvSpPr>
          <p:spPr bwMode="auto">
            <a:xfrm>
              <a:off x="0" y="5"/>
              <a:ext cx="128" cy="22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3200">
                  <a:solidFill>
                    <a:srgbClr val="2E2E86"/>
                  </a:solidFill>
                  <a:latin typeface="Skia" charset="0"/>
                  <a:ea typeface="Skia" charset="0"/>
                  <a:cs typeface="Skia" charset="0"/>
                  <a:sym typeface="Skia" charset="0"/>
                </a:rPr>
                <a:t>linear</a:t>
              </a:r>
            </a:p>
          </p:txBody>
        </p:sp>
        <p:sp>
          <p:nvSpPr>
            <p:cNvPr id="292870" name="Rectangle 3"/>
            <p:cNvSpPr>
              <a:spLocks/>
            </p:cNvSpPr>
            <p:nvPr/>
          </p:nvSpPr>
          <p:spPr bwMode="auto">
            <a:xfrm>
              <a:off x="417" y="0"/>
              <a:ext cx="151" cy="25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3200">
                  <a:solidFill>
                    <a:srgbClr val="2E2E86"/>
                  </a:solidFill>
                  <a:latin typeface="Skia" charset="0"/>
                  <a:ea typeface="Skia" charset="0"/>
                  <a:cs typeface="Skia" charset="0"/>
                  <a:sym typeface="Skia" charset="0"/>
                </a:rPr>
                <a:t>algebra</a:t>
              </a:r>
            </a:p>
          </p:txBody>
        </p:sp>
      </p:grpSp>
      <p:pic>
        <p:nvPicPr>
          <p:cNvPr id="29286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300" y="-152400"/>
            <a:ext cx="5600700" cy="679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" y="-317500"/>
            <a:ext cx="9574213" cy="11612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013" y="-152400"/>
            <a:ext cx="5618162" cy="681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93891" name="Group 2"/>
          <p:cNvGrpSpPr>
            <a:grpSpLocks/>
          </p:cNvGrpSpPr>
          <p:nvPr/>
        </p:nvGrpSpPr>
        <p:grpSpPr bwMode="auto">
          <a:xfrm>
            <a:off x="7327900" y="863600"/>
            <a:ext cx="901700" cy="4025900"/>
            <a:chOff x="0" y="0"/>
            <a:chExt cx="568" cy="2536"/>
          </a:xfrm>
        </p:grpSpPr>
        <p:sp>
          <p:nvSpPr>
            <p:cNvPr id="293892" name="Rectangle 3"/>
            <p:cNvSpPr>
              <a:spLocks/>
            </p:cNvSpPr>
            <p:nvPr/>
          </p:nvSpPr>
          <p:spPr bwMode="auto">
            <a:xfrm>
              <a:off x="0" y="5"/>
              <a:ext cx="128" cy="22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3200">
                  <a:solidFill>
                    <a:srgbClr val="2E2E86"/>
                  </a:solidFill>
                  <a:latin typeface="Skia" charset="0"/>
                  <a:ea typeface="Skia" charset="0"/>
                  <a:cs typeface="Skia" charset="0"/>
                  <a:sym typeface="Skia" charset="0"/>
                </a:rPr>
                <a:t>linear</a:t>
              </a:r>
            </a:p>
          </p:txBody>
        </p:sp>
        <p:sp>
          <p:nvSpPr>
            <p:cNvPr id="293893" name="Rectangle 4"/>
            <p:cNvSpPr>
              <a:spLocks/>
            </p:cNvSpPr>
            <p:nvPr/>
          </p:nvSpPr>
          <p:spPr bwMode="auto">
            <a:xfrm>
              <a:off x="417" y="0"/>
              <a:ext cx="151" cy="25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3200">
                  <a:solidFill>
                    <a:srgbClr val="2E2E86"/>
                  </a:solidFill>
                  <a:latin typeface="Skia" charset="0"/>
                  <a:ea typeface="Skia" charset="0"/>
                  <a:cs typeface="Skia" charset="0"/>
                  <a:sym typeface="Skia" charset="0"/>
                </a:rPr>
                <a:t>algebra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-190500"/>
            <a:ext cx="5635625" cy="6834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94915" name="Group 2"/>
          <p:cNvGrpSpPr>
            <a:grpSpLocks/>
          </p:cNvGrpSpPr>
          <p:nvPr/>
        </p:nvGrpSpPr>
        <p:grpSpPr bwMode="auto">
          <a:xfrm>
            <a:off x="7327900" y="863600"/>
            <a:ext cx="901700" cy="4025900"/>
            <a:chOff x="0" y="0"/>
            <a:chExt cx="568" cy="2536"/>
          </a:xfrm>
        </p:grpSpPr>
        <p:sp>
          <p:nvSpPr>
            <p:cNvPr id="294916" name="Rectangle 3"/>
            <p:cNvSpPr>
              <a:spLocks/>
            </p:cNvSpPr>
            <p:nvPr/>
          </p:nvSpPr>
          <p:spPr bwMode="auto">
            <a:xfrm>
              <a:off x="0" y="5"/>
              <a:ext cx="128" cy="22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3200">
                  <a:solidFill>
                    <a:srgbClr val="2E2E86"/>
                  </a:solidFill>
                  <a:latin typeface="Skia" charset="0"/>
                  <a:ea typeface="Skia" charset="0"/>
                  <a:cs typeface="Skia" charset="0"/>
                  <a:sym typeface="Skia" charset="0"/>
                </a:rPr>
                <a:t>linear</a:t>
              </a:r>
            </a:p>
          </p:txBody>
        </p:sp>
        <p:sp>
          <p:nvSpPr>
            <p:cNvPr id="294917" name="Rectangle 4"/>
            <p:cNvSpPr>
              <a:spLocks/>
            </p:cNvSpPr>
            <p:nvPr/>
          </p:nvSpPr>
          <p:spPr bwMode="auto">
            <a:xfrm>
              <a:off x="417" y="0"/>
              <a:ext cx="151" cy="25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3200">
                  <a:solidFill>
                    <a:srgbClr val="2E2E86"/>
                  </a:solidFill>
                  <a:latin typeface="Skia" charset="0"/>
                  <a:ea typeface="Skia" charset="0"/>
                  <a:cs typeface="Skia" charset="0"/>
                  <a:sym typeface="Skia" charset="0"/>
                </a:rPr>
                <a:t>algebra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-177800"/>
            <a:ext cx="5626100" cy="682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95939" name="Group 2"/>
          <p:cNvGrpSpPr>
            <a:grpSpLocks/>
          </p:cNvGrpSpPr>
          <p:nvPr/>
        </p:nvGrpSpPr>
        <p:grpSpPr bwMode="auto">
          <a:xfrm>
            <a:off x="7327900" y="863600"/>
            <a:ext cx="901700" cy="4025900"/>
            <a:chOff x="0" y="0"/>
            <a:chExt cx="568" cy="2536"/>
          </a:xfrm>
        </p:grpSpPr>
        <p:sp>
          <p:nvSpPr>
            <p:cNvPr id="295940" name="Rectangle 3"/>
            <p:cNvSpPr>
              <a:spLocks/>
            </p:cNvSpPr>
            <p:nvPr/>
          </p:nvSpPr>
          <p:spPr bwMode="auto">
            <a:xfrm>
              <a:off x="0" y="5"/>
              <a:ext cx="128" cy="22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3200">
                  <a:solidFill>
                    <a:srgbClr val="2E2E86"/>
                  </a:solidFill>
                  <a:latin typeface="Skia" charset="0"/>
                  <a:ea typeface="Skia" charset="0"/>
                  <a:cs typeface="Skia" charset="0"/>
                  <a:sym typeface="Skia" charset="0"/>
                </a:rPr>
                <a:t>linear</a:t>
              </a:r>
            </a:p>
          </p:txBody>
        </p:sp>
        <p:sp>
          <p:nvSpPr>
            <p:cNvPr id="295941" name="Rectangle 4"/>
            <p:cNvSpPr>
              <a:spLocks/>
            </p:cNvSpPr>
            <p:nvPr/>
          </p:nvSpPr>
          <p:spPr bwMode="auto">
            <a:xfrm>
              <a:off x="417" y="0"/>
              <a:ext cx="151" cy="25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3200">
                  <a:solidFill>
                    <a:srgbClr val="2E2E86"/>
                  </a:solidFill>
                  <a:latin typeface="Skia" charset="0"/>
                  <a:ea typeface="Skia" charset="0"/>
                  <a:cs typeface="Skia" charset="0"/>
                  <a:sym typeface="Skia" charset="0"/>
                </a:rPr>
                <a:t>algebra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62" name="Group 1"/>
          <p:cNvGrpSpPr>
            <a:grpSpLocks/>
          </p:cNvGrpSpPr>
          <p:nvPr/>
        </p:nvGrpSpPr>
        <p:grpSpPr bwMode="auto">
          <a:xfrm>
            <a:off x="7327900" y="863600"/>
            <a:ext cx="901700" cy="4025900"/>
            <a:chOff x="0" y="0"/>
            <a:chExt cx="568" cy="2536"/>
          </a:xfrm>
        </p:grpSpPr>
        <p:sp>
          <p:nvSpPr>
            <p:cNvPr id="296965" name="Rectangle 2"/>
            <p:cNvSpPr>
              <a:spLocks/>
            </p:cNvSpPr>
            <p:nvPr/>
          </p:nvSpPr>
          <p:spPr bwMode="auto">
            <a:xfrm>
              <a:off x="0" y="5"/>
              <a:ext cx="128" cy="22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3200">
                  <a:solidFill>
                    <a:srgbClr val="2E2E86"/>
                  </a:solidFill>
                  <a:latin typeface="Skia" charset="0"/>
                  <a:ea typeface="Skia" charset="0"/>
                  <a:cs typeface="Skia" charset="0"/>
                  <a:sym typeface="Skia" charset="0"/>
                </a:rPr>
                <a:t>linear</a:t>
              </a:r>
            </a:p>
          </p:txBody>
        </p:sp>
        <p:sp>
          <p:nvSpPr>
            <p:cNvPr id="296966" name="Rectangle 3"/>
            <p:cNvSpPr>
              <a:spLocks/>
            </p:cNvSpPr>
            <p:nvPr/>
          </p:nvSpPr>
          <p:spPr bwMode="auto">
            <a:xfrm>
              <a:off x="417" y="0"/>
              <a:ext cx="151" cy="25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3200">
                  <a:solidFill>
                    <a:srgbClr val="2E2E86"/>
                  </a:solidFill>
                  <a:latin typeface="Skia" charset="0"/>
                  <a:ea typeface="Skia" charset="0"/>
                  <a:cs typeface="Skia" charset="0"/>
                  <a:sym typeface="Skia" charset="0"/>
                </a:rPr>
                <a:t>algebra</a:t>
              </a:r>
            </a:p>
          </p:txBody>
        </p:sp>
      </p:grpSp>
      <p:pic>
        <p:nvPicPr>
          <p:cNvPr id="2969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200" y="-190500"/>
            <a:ext cx="5675313" cy="688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3" y="-431800"/>
            <a:ext cx="10985500" cy="133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1"/>
          <p:cNvSpPr>
            <a:spLocks/>
          </p:cNvSpPr>
          <p:nvPr/>
        </p:nvSpPr>
        <p:spPr bwMode="auto">
          <a:xfrm>
            <a:off x="962025" y="311150"/>
            <a:ext cx="7573963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312E85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Secure Distributed Comp.</a:t>
            </a:r>
          </a:p>
        </p:txBody>
      </p:sp>
      <p:sp>
        <p:nvSpPr>
          <p:cNvPr id="297987" name="Rectangle 2"/>
          <p:cNvSpPr>
            <a:spLocks/>
          </p:cNvSpPr>
          <p:nvPr/>
        </p:nvSpPr>
        <p:spPr bwMode="auto">
          <a:xfrm>
            <a:off x="1066800" y="1316037"/>
            <a:ext cx="4000500" cy="111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>
            <a:prstTxWarp prst="textNoShape">
              <a:avLst/>
            </a:prstTxWarp>
          </a:bodyPr>
          <a:lstStyle/>
          <a:p>
            <a:pPr algn="l"/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Cédric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Fournet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MSRC</a:t>
            </a:r>
          </a:p>
          <a:p>
            <a:pPr algn="l"/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Karthik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Bhargavan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INRIA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Rocq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.</a:t>
            </a:r>
          </a:p>
          <a:p>
            <a:pPr algn="l"/>
            <a:r>
              <a:rPr lang="en-US" sz="1400" dirty="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G. </a:t>
            </a:r>
            <a:r>
              <a:rPr lang="en-US" sz="1400" dirty="0" err="1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Barthe</a:t>
            </a:r>
            <a:r>
              <a:rPr lang="en-US" sz="1400" dirty="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IMDEA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Bruno Blanchet, INRIA/ENS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B.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Grégoire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S.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Zanella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INRIA Sophia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James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Leifer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INRIA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Rocq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.</a:t>
            </a:r>
          </a:p>
        </p:txBody>
      </p:sp>
      <p:sp>
        <p:nvSpPr>
          <p:cNvPr id="297988" name="Rectangle 3"/>
          <p:cNvSpPr>
            <a:spLocks/>
          </p:cNvSpPr>
          <p:nvPr/>
        </p:nvSpPr>
        <p:spPr bwMode="auto">
          <a:xfrm>
            <a:off x="5280025" y="1320800"/>
            <a:ext cx="3635375" cy="111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>
            <a:prstTxWarp prst="textNoShape">
              <a:avLst/>
            </a:prstTxWarp>
          </a:bodyPr>
          <a:lstStyle/>
          <a:p>
            <a:pPr algn="l"/>
            <a:r>
              <a:rPr lang="en-US" sz="14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Jean-Jacques </a:t>
            </a:r>
            <a:r>
              <a:rPr lang="en-US" sz="14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Lévy</a:t>
            </a:r>
            <a:r>
              <a:rPr lang="en-US" sz="14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INRIA </a:t>
            </a:r>
            <a:r>
              <a:rPr lang="en-US" sz="14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Rocq</a:t>
            </a:r>
            <a:r>
              <a:rPr lang="en-US" sz="14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.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Tamara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Rezk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INRIA Sophia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Francesco Zappa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Nardelli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INRIA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Rocq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.</a:t>
            </a:r>
          </a:p>
          <a:p>
            <a:pPr algn="l"/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Nataliya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Guts, MSR-INRIA (PhD)</a:t>
            </a:r>
          </a:p>
          <a:p>
            <a:pPr algn="l"/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Jérémy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Planul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MSR-INRIA (PhD)</a:t>
            </a:r>
          </a:p>
        </p:txBody>
      </p:sp>
      <p:sp>
        <p:nvSpPr>
          <p:cNvPr id="29798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2895600"/>
            <a:ext cx="7899400" cy="2057400"/>
          </a:xfrm>
        </p:spPr>
        <p:txBody>
          <a:bodyPr lIns="50800" tIns="50800" rIns="40639" bIns="50800" anchor="t"/>
          <a:lstStyle/>
          <a:p>
            <a:pPr marL="304800" indent="-304800" eaLnBrk="1" hangingPunct="1">
              <a:spcBef>
                <a:spcPts val="1500"/>
              </a:spcBef>
              <a:buClr>
                <a:srgbClr val="000000"/>
              </a:buClr>
              <a:buSzPct val="125000"/>
              <a:buNone/>
            </a:pPr>
            <a:endParaRPr lang="en-US" sz="2000" b="1" dirty="0" smtClean="0">
              <a:latin typeface="Arial" charset="0"/>
              <a:ea typeface="Lucida Grande" charset="0"/>
              <a:cs typeface="Lucida Grande" charset="0"/>
              <a:sym typeface="Arial" charset="0"/>
            </a:endParaRPr>
          </a:p>
          <a:p>
            <a:pPr marL="757238" lvl="1" indent="-260350" eaLnBrk="1" hangingPunct="1">
              <a:spcBef>
                <a:spcPts val="0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programming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with secured communications</a:t>
            </a:r>
          </a:p>
          <a:p>
            <a:pPr marL="757238" lvl="1" indent="-260350" eaLnBrk="1" hangingPunct="1">
              <a:spcBef>
                <a:spcPts val="1275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certified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  <a:sym typeface="Arial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compiler </a:t>
            </a:r>
            <a:r>
              <a:rPr lang="en-US" sz="1800" dirty="0">
                <a:latin typeface="Arial" charset="0"/>
                <a:ea typeface="Arial" charset="0"/>
                <a:cs typeface="Arial" charset="0"/>
                <a:sym typeface="Arial" charset="0"/>
              </a:rPr>
              <a:t>from high-level primitives to low-level crypto-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protocols</a:t>
            </a:r>
          </a:p>
          <a:p>
            <a:pPr marL="757238" lvl="1" indent="-260350" eaLnBrk="1" hangingPunct="1">
              <a:spcBef>
                <a:spcPts val="1275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formal </a:t>
            </a:r>
            <a:r>
              <a:rPr lang="en-US" sz="1800" dirty="0">
                <a:latin typeface="Arial" charset="0"/>
                <a:ea typeface="Arial" charset="0"/>
                <a:cs typeface="Arial" charset="0"/>
                <a:sym typeface="Arial" charset="0"/>
              </a:rPr>
              <a:t>proofs of </a:t>
            </a:r>
            <a:r>
              <a:rPr lang="en-US" sz="1800" b="1" dirty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probabilistic protocols</a:t>
            </a:r>
            <a:endParaRPr lang="en-US" sz="1800" b="1" dirty="0">
              <a:solidFill>
                <a:srgbClr val="800000"/>
              </a:solidFill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sz="4400" dirty="0" smtClean="0">
                <a:solidFill>
                  <a:srgbClr val="000090"/>
                </a:solidFill>
                <a:latin typeface="Calibri"/>
              </a:rPr>
              <a:t>Specs, Code, and Formal Tools</a:t>
            </a:r>
            <a:endParaRPr lang="en-GB" sz="4400" dirty="0">
              <a:solidFill>
                <a:srgbClr val="000090"/>
              </a:solidFill>
              <a:latin typeface="Calibri"/>
            </a:endParaRPr>
          </a:p>
        </p:txBody>
      </p:sp>
      <p:grpSp>
        <p:nvGrpSpPr>
          <p:cNvPr id="3" name="Group 11"/>
          <p:cNvGrpSpPr/>
          <p:nvPr/>
        </p:nvGrpSpPr>
        <p:grpSpPr>
          <a:xfrm>
            <a:off x="2971800" y="2286000"/>
            <a:ext cx="3200400" cy="2045732"/>
            <a:chOff x="2821974" y="3059668"/>
            <a:chExt cx="3200400" cy="2045732"/>
          </a:xfrm>
        </p:grpSpPr>
        <p:sp>
          <p:nvSpPr>
            <p:cNvPr id="5" name="Cloud 4"/>
            <p:cNvSpPr/>
            <p:nvPr/>
          </p:nvSpPr>
          <p:spPr>
            <a:xfrm>
              <a:off x="2821974" y="3429000"/>
              <a:ext cx="3200400" cy="1676400"/>
            </a:xfrm>
            <a:prstGeom prst="clou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05200" y="3733800"/>
              <a:ext cx="4667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Calibri"/>
                </a:rPr>
                <a:t>TLS</a:t>
              </a:r>
              <a:endParaRPr lang="en-GB" sz="1600" dirty="0"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19600" y="3657600"/>
              <a:ext cx="9284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Calibri"/>
                </a:rPr>
                <a:t>Kerberos</a:t>
              </a:r>
              <a:endParaRPr lang="en-GB" sz="1600" dirty="0"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2400" y="4096324"/>
              <a:ext cx="11935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Calibri"/>
                </a:rPr>
                <a:t>WS-Security</a:t>
              </a:r>
              <a:endParaRPr lang="en-GB" sz="1600" dirty="0"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2800" y="4343400"/>
              <a:ext cx="6082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>
                  <a:latin typeface="Calibri"/>
                </a:rPr>
                <a:t>IPsec</a:t>
              </a:r>
              <a:endParaRPr lang="en-GB" sz="1600" dirty="0"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9600" y="4495800"/>
              <a:ext cx="50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Calibri"/>
                </a:rPr>
                <a:t>SSH</a:t>
              </a:r>
              <a:endParaRPr lang="en-GB" sz="1600" dirty="0"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05200" y="3059668"/>
              <a:ext cx="1758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Calibri"/>
                </a:rPr>
                <a:t>Protocol Standards</a:t>
              </a:r>
              <a:endParaRPr lang="en-GB" sz="1600" dirty="0">
                <a:latin typeface="Calibri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2743200" y="4724400"/>
            <a:ext cx="4191000" cy="14478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  <a:alpha val="58000"/>
                </a:schemeClr>
              </a:gs>
              <a:gs pos="100000">
                <a:srgbClr val="FFFFFF">
                  <a:alpha val="58000"/>
                </a:srgbClr>
              </a:gs>
            </a:gsLst>
            <a:lin ang="16320000" scaled="0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3200" y="6183868"/>
            <a:ext cx="3777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70C0"/>
                </a:solidFill>
                <a:latin typeface="Calibri"/>
              </a:rPr>
              <a:t>Protocol Implementations and Applications</a:t>
            </a:r>
            <a:endParaRPr lang="en-GB" sz="16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0" y="5715000"/>
            <a:ext cx="688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libri"/>
              </a:rPr>
              <a:t>C/C++</a:t>
            </a:r>
            <a:endParaRPr lang="en-GB" sz="1600" dirty="0"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55626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/>
              </a:rPr>
              <a:t>Java</a:t>
            </a:r>
            <a:endParaRPr lang="en-GB" sz="1600" dirty="0"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9000" y="4919246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/>
              </a:rPr>
              <a:t>ML</a:t>
            </a:r>
            <a:endParaRPr lang="en-GB" sz="1600" dirty="0"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57150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/>
              </a:rPr>
              <a:t>C#</a:t>
            </a:r>
            <a:endParaRPr lang="en-GB" sz="1600" dirty="0"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8200" y="48006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/>
              </a:rPr>
              <a:t>F#</a:t>
            </a:r>
            <a:endParaRPr lang="en-GB" sz="1600" dirty="0"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2600" y="5029200"/>
            <a:ext cx="603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libri"/>
              </a:rPr>
              <a:t>Ruby</a:t>
            </a:r>
            <a:endParaRPr lang="en-GB" sz="1600" dirty="0"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00050" y="1143000"/>
            <a:ext cx="2319350" cy="2262174"/>
          </a:xfrm>
          <a:prstGeom prst="roundRect">
            <a:avLst/>
          </a:prstGeom>
          <a:gradFill flip="none" rotWithShape="1">
            <a:gsLst>
              <a:gs pos="0">
                <a:srgbClr val="FFFF00">
                  <a:alpha val="39000"/>
                </a:srgbClr>
              </a:gs>
              <a:gs pos="100000">
                <a:srgbClr val="FFFFFF">
                  <a:alpha val="55000"/>
                </a:srgbClr>
              </a:gs>
            </a:gsLst>
            <a:lin ang="15900000" scaled="0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" y="3429000"/>
            <a:ext cx="2166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  <a:latin typeface="Calibri"/>
              </a:rPr>
              <a:t>Symbolic   Analyses</a:t>
            </a:r>
            <a:endParaRPr lang="en-GB" sz="1600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2678668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>
                <a:latin typeface="Calibri"/>
              </a:rPr>
              <a:t>ProVerif</a:t>
            </a:r>
            <a:r>
              <a:rPr lang="en-GB" sz="1600" b="1" dirty="0" smtClean="0">
                <a:latin typeface="Calibri"/>
              </a:rPr>
              <a:t> (’01)</a:t>
            </a:r>
            <a:endParaRPr lang="en-GB" sz="1600" b="1" dirty="0"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4850" y="12954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/>
              </a:rPr>
              <a:t>Casper</a:t>
            </a:r>
            <a:endParaRPr lang="en-GB" sz="1600" dirty="0"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400" y="1816642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latin typeface="Calibri"/>
              </a:rPr>
              <a:t>Cryptyc</a:t>
            </a:r>
            <a:r>
              <a:rPr lang="en-GB" sz="1600" dirty="0" smtClean="0">
                <a:latin typeface="Calibri"/>
              </a:rPr>
              <a:t> </a:t>
            </a:r>
            <a:endParaRPr lang="en-GB" sz="1600" dirty="0"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5800" y="2221468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/>
              </a:rPr>
              <a:t>AVISPA</a:t>
            </a:r>
            <a:endParaRPr lang="en-GB" sz="1600" dirty="0"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553200" y="2071678"/>
            <a:ext cx="2057400" cy="990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73000"/>
                </a:schemeClr>
              </a:gs>
              <a:gs pos="100000">
                <a:schemeClr val="accent2">
                  <a:lumMod val="40000"/>
                  <a:lumOff val="60000"/>
                  <a:alpha val="49000"/>
                </a:schemeClr>
              </a:gs>
            </a:gsLst>
            <a:lin ang="15960000" scaled="0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92970" y="3048000"/>
            <a:ext cx="2193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7030A0"/>
                </a:solidFill>
                <a:latin typeface="Calibri"/>
              </a:rPr>
              <a:t>Computational Analyses</a:t>
            </a:r>
            <a:endParaRPr lang="en-GB" sz="1600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29400" y="2605078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>
                <a:latin typeface="Calibri"/>
              </a:rPr>
              <a:t>CryptoVerif</a:t>
            </a:r>
            <a:r>
              <a:rPr lang="en-GB" sz="1600" b="1" dirty="0" smtClean="0">
                <a:latin typeface="Calibri"/>
              </a:rPr>
              <a:t> (‘06)</a:t>
            </a:r>
            <a:endParaRPr lang="en-GB" sz="1600" b="1" dirty="0"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58000" y="21336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/>
              </a:rPr>
              <a:t>Hand Proofs</a:t>
            </a:r>
            <a:endParaRPr lang="en-GB" sz="1600" dirty="0"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19200" y="15240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/>
              </a:rPr>
              <a:t>    NRL</a:t>
            </a:r>
            <a:endParaRPr lang="en-GB" sz="1600" dirty="0"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84695" y="1295400"/>
            <a:ext cx="782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latin typeface="Calibri"/>
              </a:rPr>
              <a:t>Athena</a:t>
            </a:r>
            <a:endParaRPr lang="en-GB" sz="1600" dirty="0"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72213" y="2286000"/>
            <a:ext cx="8097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 err="1" smtClean="0">
                <a:latin typeface="Calibri"/>
              </a:rPr>
              <a:t>Scyther</a:t>
            </a:r>
            <a:endParaRPr lang="en-GB" sz="1600" dirty="0" smtClean="0"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09230" y="1981200"/>
            <a:ext cx="851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 err="1" smtClean="0">
                <a:latin typeface="Calibri"/>
              </a:rPr>
              <a:t>Securify</a:t>
            </a:r>
            <a:endParaRPr lang="en-GB" sz="1600" dirty="0" smtClean="0"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71600" y="30142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Calibri"/>
              </a:rPr>
              <a:t>F7 (’08</a:t>
            </a:r>
            <a:r>
              <a:rPr lang="en-GB" sz="1600" dirty="0" smtClean="0">
                <a:latin typeface="Calibri"/>
              </a:rPr>
              <a:t>)</a:t>
            </a:r>
            <a:endParaRPr lang="en-GB" sz="1600" dirty="0">
              <a:latin typeface="Calibri"/>
            </a:endParaRPr>
          </a:p>
        </p:txBody>
      </p:sp>
      <p:cxnSp>
        <p:nvCxnSpPr>
          <p:cNvPr id="36" name="Straight Arrow Connector 35"/>
          <p:cNvCxnSpPr>
            <a:stCxn id="37" idx="0"/>
            <a:endCxn id="35" idx="5"/>
          </p:cNvCxnSpPr>
          <p:nvPr/>
        </p:nvCxnSpPr>
        <p:spPr>
          <a:xfrm rot="16200000" flipV="1">
            <a:off x="2416479" y="3445179"/>
            <a:ext cx="1514755" cy="1348488"/>
          </a:xfrm>
          <a:prstGeom prst="straightConnector1">
            <a:avLst/>
          </a:prstGeom>
          <a:ln>
            <a:solidFill>
              <a:srgbClr val="FF66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524000" y="2971800"/>
            <a:ext cx="1143000" cy="4572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276600" y="4876800"/>
            <a:ext cx="1143000" cy="4572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>
                <a:solidFill>
                  <a:srgbClr val="FF6600"/>
                </a:solidFill>
              </a:ln>
              <a:latin typeface="Calibri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28600" y="4800600"/>
            <a:ext cx="2209800" cy="1371600"/>
          </a:xfrm>
          <a:prstGeom prst="roundRect">
            <a:avLst/>
          </a:prstGeom>
          <a:gradFill flip="none" rotWithShape="1">
            <a:gsLst>
              <a:gs pos="0">
                <a:srgbClr val="FFAA95"/>
              </a:gs>
              <a:gs pos="100000">
                <a:srgbClr val="FFFFFF"/>
              </a:gs>
            </a:gsLst>
            <a:lin ang="16680000" scaled="0"/>
            <a:tileRect/>
          </a:gradFill>
          <a:ln>
            <a:solidFill>
              <a:srgbClr val="FFAA95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8772" y="6185855"/>
            <a:ext cx="1834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70C0"/>
                </a:solidFill>
                <a:latin typeface="Calibri"/>
              </a:rPr>
              <a:t>General Verification</a:t>
            </a:r>
            <a:endParaRPr lang="en-GB" sz="16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5800" y="4919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/>
              </a:rPr>
              <a:t>SMT Solvers</a:t>
            </a:r>
            <a:endParaRPr lang="en-GB" sz="1600" dirty="0"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8600" y="5334000"/>
            <a:ext cx="1143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/>
              </a:rPr>
              <a:t>Theorem </a:t>
            </a:r>
            <a:r>
              <a:rPr lang="en-GB" sz="1600" dirty="0" err="1" smtClean="0">
                <a:latin typeface="Calibri"/>
              </a:rPr>
              <a:t>Provers</a:t>
            </a:r>
            <a:endParaRPr lang="en-GB" sz="1600" dirty="0"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47800" y="5486400"/>
            <a:ext cx="1143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/>
              </a:rPr>
              <a:t>Model</a:t>
            </a:r>
            <a:br>
              <a:rPr lang="en-GB" sz="1600" dirty="0" smtClean="0">
                <a:latin typeface="Calibri"/>
              </a:rPr>
            </a:br>
            <a:r>
              <a:rPr lang="en-GB" sz="1600" dirty="0" smtClean="0">
                <a:latin typeface="Calibri"/>
              </a:rPr>
              <a:t>Checkers</a:t>
            </a:r>
            <a:endParaRPr lang="en-GB" sz="1600" dirty="0">
              <a:latin typeface="Calibri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85800" y="4876800"/>
            <a:ext cx="1371600" cy="4572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/>
            </a:endParaRPr>
          </a:p>
        </p:txBody>
      </p:sp>
      <p:cxnSp>
        <p:nvCxnSpPr>
          <p:cNvPr id="47" name="Straight Arrow Connector 46"/>
          <p:cNvCxnSpPr>
            <a:stCxn id="35" idx="3"/>
            <a:endCxn id="46" idx="0"/>
          </p:cNvCxnSpPr>
          <p:nvPr/>
        </p:nvCxnSpPr>
        <p:spPr>
          <a:xfrm rot="5400000">
            <a:off x="774117" y="3959528"/>
            <a:ext cx="1514755" cy="319788"/>
          </a:xfrm>
          <a:prstGeom prst="straightConnector1">
            <a:avLst/>
          </a:prstGeom>
          <a:ln>
            <a:solidFill>
              <a:srgbClr val="FF66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419600" y="51054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latin typeface="Calibri"/>
              </a:rPr>
              <a:t>Ocaml</a:t>
            </a:r>
            <a:endParaRPr lang="en-GB" sz="1600" dirty="0"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1"/>
          <p:cNvSpPr>
            <a:spLocks/>
          </p:cNvSpPr>
          <p:nvPr/>
        </p:nvSpPr>
        <p:spPr bwMode="auto">
          <a:xfrm>
            <a:off x="962025" y="311150"/>
            <a:ext cx="7573963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312E85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Secure Distributed Comp.</a:t>
            </a:r>
          </a:p>
        </p:txBody>
      </p:sp>
      <p:sp>
        <p:nvSpPr>
          <p:cNvPr id="29798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7924800" cy="4038600"/>
          </a:xfrm>
        </p:spPr>
        <p:txBody>
          <a:bodyPr lIns="50800" tIns="50800" rIns="40639" bIns="50800" anchor="t"/>
          <a:lstStyle/>
          <a:p>
            <a:pPr marL="304800" indent="-304800" eaLnBrk="1" hangingPunct="1">
              <a:spcBef>
                <a:spcPts val="1500"/>
              </a:spcBef>
              <a:buClr>
                <a:srgbClr val="000000"/>
              </a:buClr>
              <a:buSzPct val="125000"/>
              <a:buNone/>
            </a:pPr>
            <a:endParaRPr lang="en-US" sz="2000" b="1" dirty="0" smtClean="0">
              <a:latin typeface="Arial" charset="0"/>
              <a:ea typeface="Lucida Grande" charset="0"/>
              <a:cs typeface="Lucida Grande" charset="0"/>
              <a:sym typeface="Arial" charset="0"/>
            </a:endParaRPr>
          </a:p>
          <a:p>
            <a:pPr marL="744538" lvl="1" indent="-247650" eaLnBrk="1" hangingPunct="1">
              <a:spcBef>
                <a:spcPct val="0"/>
              </a:spcBef>
              <a:buSzPct val="100000"/>
              <a:buFont typeface="Lucida Grande"/>
              <a:buChar char="-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secure implementations for typed session abstractions (v1 and v2)</a:t>
            </a:r>
            <a:endParaRPr lang="en-US" sz="1800" dirty="0" smtClean="0">
              <a:latin typeface="Arial" charset="0"/>
              <a:sym typeface="Arial" charset="0"/>
            </a:endParaRPr>
          </a:p>
          <a:p>
            <a:pPr marL="744538" lvl="1" indent="-247650" eaLnBrk="1" hangingPunct="1">
              <a:spcBef>
                <a:spcPts val="1500"/>
              </a:spcBef>
              <a:buSzPct val="100000"/>
              <a:buFont typeface="Lucida Grande"/>
              <a:buChar char="-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cryptographic enforcement of information-flow security</a:t>
            </a:r>
            <a:endParaRPr lang="en-US" sz="1800" dirty="0" smtClean="0">
              <a:latin typeface="Arial" charset="0"/>
              <a:sym typeface="Arial" charset="0"/>
            </a:endParaRPr>
          </a:p>
          <a:p>
            <a:pPr marL="744538" lvl="1" indent="-247650" eaLnBrk="1" hangingPunct="1">
              <a:spcBef>
                <a:spcPts val="1500"/>
              </a:spcBef>
              <a:buSzPct val="100000"/>
              <a:buFont typeface="Lucida Grande"/>
              <a:buChar char="-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secure Audit Logs</a:t>
            </a:r>
            <a:endParaRPr lang="en-US" sz="1800" dirty="0" smtClean="0">
              <a:latin typeface="Arial" charset="0"/>
              <a:sym typeface="Arial" charset="0"/>
            </a:endParaRPr>
          </a:p>
          <a:p>
            <a:pPr marL="744538" lvl="1" indent="-247650" eaLnBrk="1" hangingPunct="1">
              <a:spcBef>
                <a:spcPts val="1500"/>
              </a:spcBef>
              <a:buSzPct val="100000"/>
              <a:buFont typeface="Lucida Grande"/>
              <a:buChar char="-"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automated verifications of protocol implementations (TLS)</a:t>
            </a:r>
            <a:endParaRPr lang="en-US" sz="1800" u="sng" dirty="0" smtClean="0">
              <a:latin typeface="Arial" charset="0"/>
              <a:sym typeface="Arial" charset="0"/>
            </a:endParaRPr>
          </a:p>
          <a:p>
            <a:pPr marL="744538" lvl="1" indent="-247650" eaLnBrk="1" hangingPunct="1">
              <a:spcBef>
                <a:spcPts val="1500"/>
              </a:spcBef>
              <a:buSzPct val="100000"/>
              <a:buFont typeface="Lucida Grande"/>
              <a:buChar char="-"/>
            </a:pPr>
            <a:r>
              <a:rPr lang="en-US" sz="1800" dirty="0" err="1" smtClean="0">
                <a:latin typeface="Arial" charset="0"/>
                <a:ea typeface="Arial" charset="0"/>
                <a:cs typeface="Arial" charset="0"/>
                <a:sym typeface="Arial" charset="0"/>
              </a:rPr>
              <a:t>CertiCrypt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: Formal Proofs for Computational Cryptography</a:t>
            </a:r>
            <a:endParaRPr lang="en-US" sz="1800" dirty="0" smtClean="0">
              <a:latin typeface="Arial" charset="0"/>
              <a:sym typeface="Arial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962400"/>
            <a:ext cx="7454900" cy="23622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1"/>
          <p:cNvSpPr>
            <a:spLocks/>
          </p:cNvSpPr>
          <p:nvPr/>
        </p:nvSpPr>
        <p:spPr bwMode="auto">
          <a:xfrm>
            <a:off x="685800" y="311150"/>
            <a:ext cx="7592674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312E85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Verification of TLS implementation</a:t>
            </a:r>
            <a:endParaRPr lang="en-US" sz="3600" b="1" dirty="0">
              <a:solidFill>
                <a:srgbClr val="312E85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2019300" y="1473200"/>
            <a:ext cx="1270000" cy="800100"/>
            <a:chOff x="0" y="0"/>
            <a:chExt cx="800" cy="504"/>
          </a:xfrm>
        </p:grpSpPr>
        <p:sp>
          <p:nvSpPr>
            <p:cNvPr id="8" name="AutoShape 2"/>
            <p:cNvSpPr>
              <a:spLocks/>
            </p:cNvSpPr>
            <p:nvPr/>
          </p:nvSpPr>
          <p:spPr bwMode="auto">
            <a:xfrm>
              <a:off x="0" y="0"/>
              <a:ext cx="800" cy="504"/>
            </a:xfrm>
            <a:prstGeom prst="roundRect">
              <a:avLst>
                <a:gd name="adj" fmla="val 23806"/>
              </a:avLst>
            </a:prstGeom>
            <a:solidFill>
              <a:srgbClr val="FF8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3"/>
            <p:cNvSpPr>
              <a:spLocks/>
            </p:cNvSpPr>
            <p:nvPr/>
          </p:nvSpPr>
          <p:spPr bwMode="auto">
            <a:xfrm>
              <a:off x="144" y="136"/>
              <a:ext cx="528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63500" rIns="63500" bIns="6350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ts val="1500"/>
                </a:spcBef>
              </a:pPr>
              <a:r>
                <a:rPr lang="en-US" sz="1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Firefox</a:t>
              </a:r>
            </a:p>
          </p:txBody>
        </p:sp>
      </p:grp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620713" y="3587750"/>
            <a:ext cx="7899400" cy="284480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marL="744538" marR="0" lvl="1" indent="-2476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Firefox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 + Apache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  <a:sym typeface="Arial" charset="0"/>
            </a:endParaRPr>
          </a:p>
          <a:p>
            <a:pPr marL="744538" marR="0" lvl="1" indent="-247650" algn="l" defTabSz="9144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certified client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CClient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 + certified server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CServer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  <a:sym typeface="Arial" charset="0"/>
            </a:endParaRPr>
          </a:p>
          <a:p>
            <a:pPr marL="744538" marR="0" lvl="1" indent="-247650" algn="l" defTabSz="9144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Test functional features of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Firefox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 +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CServer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 and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CClient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 + Apache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  <a:sym typeface="Arial" charset="0"/>
            </a:endParaRPr>
          </a:p>
          <a:p>
            <a:pPr marL="744538" marR="0" lvl="1" indent="-247650" algn="l" defTabSz="9144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Prove security property of CC + CS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  <a:sym typeface="Arial" charset="0"/>
            </a:endParaRPr>
          </a:p>
          <a:p>
            <a:pPr marL="744538" marR="0" lvl="1" indent="-247650" algn="l" defTabSz="9144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by translation to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CryptoVerif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  [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Bruno Blanchet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]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  <a:sym typeface="Arial" charset="0"/>
            </a:endParaRPr>
          </a:p>
          <a:p>
            <a:pPr marL="744538" marR="0" lvl="1" indent="-247650" algn="l" defTabSz="9144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automatic translation from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Caml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 + assertion to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CryptoVerif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 (fs2cv)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  <a:sym typeface="Arial" charset="0"/>
            </a:endParaRPr>
          </a:p>
        </p:txBody>
      </p: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5067300" y="1473200"/>
            <a:ext cx="1270000" cy="800100"/>
            <a:chOff x="0" y="0"/>
            <a:chExt cx="800" cy="504"/>
          </a:xfrm>
        </p:grpSpPr>
        <p:sp>
          <p:nvSpPr>
            <p:cNvPr id="12" name="AutoShape 7"/>
            <p:cNvSpPr>
              <a:spLocks/>
            </p:cNvSpPr>
            <p:nvPr/>
          </p:nvSpPr>
          <p:spPr bwMode="auto">
            <a:xfrm>
              <a:off x="0" y="0"/>
              <a:ext cx="800" cy="504"/>
            </a:xfrm>
            <a:prstGeom prst="roundRect">
              <a:avLst>
                <a:gd name="adj" fmla="val 23806"/>
              </a:avLst>
            </a:prstGeom>
            <a:solidFill>
              <a:srgbClr val="FF8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/>
            <p:cNvSpPr>
              <a:spLocks/>
            </p:cNvSpPr>
            <p:nvPr/>
          </p:nvSpPr>
          <p:spPr bwMode="auto">
            <a:xfrm>
              <a:off x="120" y="136"/>
              <a:ext cx="576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63500" rIns="63500" bIns="6350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ts val="1500"/>
                </a:spcBef>
              </a:pPr>
              <a:r>
                <a:rPr lang="en-US" sz="1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Apache</a:t>
              </a:r>
            </a:p>
          </p:txBody>
        </p:sp>
      </p:grp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5067300" y="2616200"/>
            <a:ext cx="1270000" cy="800100"/>
            <a:chOff x="0" y="0"/>
            <a:chExt cx="800" cy="504"/>
          </a:xfrm>
        </p:grpSpPr>
        <p:sp>
          <p:nvSpPr>
            <p:cNvPr id="15" name="AutoShape 10"/>
            <p:cNvSpPr>
              <a:spLocks/>
            </p:cNvSpPr>
            <p:nvPr/>
          </p:nvSpPr>
          <p:spPr bwMode="auto">
            <a:xfrm>
              <a:off x="0" y="0"/>
              <a:ext cx="800" cy="504"/>
            </a:xfrm>
            <a:prstGeom prst="roundRect">
              <a:avLst>
                <a:gd name="adj" fmla="val 23806"/>
              </a:avLst>
            </a:prstGeom>
            <a:solidFill>
              <a:srgbClr val="00804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1"/>
            <p:cNvSpPr>
              <a:spLocks/>
            </p:cNvSpPr>
            <p:nvPr/>
          </p:nvSpPr>
          <p:spPr bwMode="auto">
            <a:xfrm>
              <a:off x="96" y="136"/>
              <a:ext cx="616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63500" rIns="63500" bIns="6350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ts val="1500"/>
                </a:spcBef>
              </a:pPr>
              <a:r>
                <a:rPr lang="en-US" sz="1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CServer</a:t>
              </a:r>
            </a:p>
          </p:txBody>
        </p:sp>
      </p:grp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2019300" y="2616200"/>
            <a:ext cx="1270000" cy="800100"/>
            <a:chOff x="0" y="0"/>
            <a:chExt cx="800" cy="504"/>
          </a:xfrm>
        </p:grpSpPr>
        <p:sp>
          <p:nvSpPr>
            <p:cNvPr id="18" name="AutoShape 13"/>
            <p:cNvSpPr>
              <a:spLocks/>
            </p:cNvSpPr>
            <p:nvPr/>
          </p:nvSpPr>
          <p:spPr bwMode="auto">
            <a:xfrm>
              <a:off x="0" y="0"/>
              <a:ext cx="800" cy="504"/>
            </a:xfrm>
            <a:prstGeom prst="roundRect">
              <a:avLst>
                <a:gd name="adj" fmla="val 23806"/>
              </a:avLst>
            </a:prstGeom>
            <a:solidFill>
              <a:srgbClr val="00804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4"/>
            <p:cNvSpPr>
              <a:spLocks/>
            </p:cNvSpPr>
            <p:nvPr/>
          </p:nvSpPr>
          <p:spPr bwMode="auto">
            <a:xfrm>
              <a:off x="128" y="136"/>
              <a:ext cx="560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63500" rIns="63500" bIns="63500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ts val="1500"/>
                </a:spcBef>
              </a:pPr>
              <a:r>
                <a:rPr lang="en-US" sz="1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CClient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1"/>
          <p:cNvSpPr>
            <a:spLocks/>
          </p:cNvSpPr>
          <p:nvPr/>
        </p:nvSpPr>
        <p:spPr bwMode="auto">
          <a:xfrm>
            <a:off x="1273175" y="387350"/>
            <a:ext cx="6951663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312E85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Tools for Formal Proofs</a:t>
            </a:r>
          </a:p>
        </p:txBody>
      </p:sp>
      <p:sp>
        <p:nvSpPr>
          <p:cNvPr id="301059" name="Rectangle 2"/>
          <p:cNvSpPr>
            <a:spLocks/>
          </p:cNvSpPr>
          <p:nvPr/>
        </p:nvSpPr>
        <p:spPr bwMode="auto">
          <a:xfrm>
            <a:off x="2336800" y="1176338"/>
            <a:ext cx="37846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>
            <a:prstTxWarp prst="textNoShape">
              <a:avLst/>
            </a:prstTxWarp>
          </a:bodyPr>
          <a:lstStyle/>
          <a:p>
            <a:pPr algn="l"/>
            <a:r>
              <a:rPr lang="en-US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Damien Doligez, INRIA Rocq.</a:t>
            </a:r>
          </a:p>
          <a:p>
            <a:pPr algn="l"/>
            <a:r>
              <a:rPr lang="en-US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Denis Cousineau, MSR-INRIA (postdoc)</a:t>
            </a:r>
          </a:p>
          <a:p>
            <a:pPr algn="l"/>
            <a:r>
              <a:rPr lang="en-US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Leslie Lamport, MSRSV</a:t>
            </a:r>
          </a:p>
          <a:p>
            <a:pPr algn="l"/>
            <a:r>
              <a:rPr lang="en-US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Stephan Merz, INRIA Lorraine</a:t>
            </a:r>
          </a:p>
        </p:txBody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0713" y="2560638"/>
            <a:ext cx="7899400" cy="3840162"/>
          </a:xfrm>
        </p:spPr>
        <p:txBody>
          <a:bodyPr lIns="50800" tIns="50800" rIns="40639" bIns="50800" anchor="t"/>
          <a:lstStyle/>
          <a:p>
            <a:pPr marL="304800" indent="-304800" eaLnBrk="1" hangingPunct="1">
              <a:buClr>
                <a:srgbClr val="000000"/>
              </a:buClr>
              <a:buSzPct val="125000"/>
              <a:buFont typeface="Arial" charset="0"/>
              <a:buChar char="•"/>
            </a:pPr>
            <a:r>
              <a:rPr lang="en-US" sz="2000" b="1">
                <a:latin typeface="Arial" charset="0"/>
                <a:ea typeface="Arial" charset="0"/>
                <a:cs typeface="Arial" charset="0"/>
                <a:sym typeface="Arial" charset="0"/>
              </a:rPr>
              <a:t>Natural </a:t>
            </a:r>
            <a:r>
              <a:rPr lang="en-US" sz="2000" b="1" smtClean="0">
                <a:latin typeface="Arial" charset="0"/>
                <a:ea typeface="Arial" charset="0"/>
                <a:cs typeface="Arial" charset="0"/>
                <a:sym typeface="Arial" charset="0"/>
              </a:rPr>
              <a:t>proofs</a:t>
            </a:r>
            <a:endParaRPr lang="en-US" sz="2000" b="1" smtClean="0">
              <a:latin typeface="Arial" charset="0"/>
              <a:ea typeface="Lucida Grande" charset="0"/>
              <a:cs typeface="Lucida Grande" charset="0"/>
              <a:sym typeface="Arial" charset="0"/>
            </a:endParaRPr>
          </a:p>
          <a:p>
            <a:pPr marL="757238" lvl="1" indent="-260350" eaLnBrk="1" hangingPunct="1">
              <a:spcBef>
                <a:spcPts val="1275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600" b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First</a:t>
            </a:r>
            <a:r>
              <a:rPr lang="en-US" sz="1600" b="1" smtClean="0">
                <a:latin typeface="Arial" charset="0"/>
                <a:ea typeface="Arial" charset="0"/>
                <a:cs typeface="Arial" charset="0"/>
                <a:sym typeface="Arial" charset="0"/>
              </a:rPr>
              <a:t>-</a:t>
            </a:r>
            <a:r>
              <a:rPr lang="en-US" sz="1800" b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order</a:t>
            </a:r>
            <a:r>
              <a:rPr lang="en-US" sz="1800" b="1" smtClean="0"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800">
                <a:latin typeface="Arial" charset="0"/>
                <a:ea typeface="Arial" charset="0"/>
                <a:cs typeface="Arial" charset="0"/>
                <a:sym typeface="Arial" charset="0"/>
              </a:rPr>
              <a:t>temporal </a:t>
            </a:r>
            <a:r>
              <a:rPr lang="en-US" sz="1800" smtClean="0">
                <a:latin typeface="Arial" charset="0"/>
                <a:ea typeface="Arial" charset="0"/>
                <a:cs typeface="Arial" charset="0"/>
                <a:sym typeface="Arial" charset="0"/>
              </a:rPr>
              <a:t>logic</a:t>
            </a:r>
          </a:p>
          <a:p>
            <a:pPr marL="757238" lvl="1" indent="-260350" eaLnBrk="1" hangingPunct="1">
              <a:spcBef>
                <a:spcPts val="1275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 smtClean="0">
                <a:latin typeface="Arial" charset="0"/>
                <a:ea typeface="Arial" charset="0"/>
                <a:cs typeface="Arial" charset="0"/>
                <a:sym typeface="Arial" charset="0"/>
              </a:rPr>
              <a:t>specification/verification of </a:t>
            </a:r>
            <a:r>
              <a:rPr lang="en-US" sz="1800" b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concurrent</a:t>
            </a:r>
            <a:r>
              <a:rPr lang="en-US" sz="1800" smtClean="0">
                <a:latin typeface="Arial" charset="0"/>
                <a:ea typeface="Arial" charset="0"/>
                <a:cs typeface="Arial" charset="0"/>
                <a:sym typeface="Arial" charset="0"/>
              </a:rPr>
              <a:t> programs</a:t>
            </a:r>
          </a:p>
          <a:p>
            <a:pPr marL="757238" lvl="1" indent="-260350" eaLnBrk="1" hangingPunct="1">
              <a:spcBef>
                <a:spcPts val="1275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 smtClean="0">
                <a:latin typeface="Arial" charset="0"/>
                <a:ea typeface="Arial" charset="0"/>
                <a:cs typeface="Arial" charset="0"/>
                <a:sym typeface="Arial" charset="0"/>
              </a:rPr>
              <a:t>tools </a:t>
            </a:r>
            <a:r>
              <a:rPr lang="en-US" sz="1800">
                <a:latin typeface="Arial" charset="0"/>
                <a:ea typeface="Arial" charset="0"/>
                <a:cs typeface="Arial" charset="0"/>
                <a:sym typeface="Arial" charset="0"/>
              </a:rPr>
              <a:t>for </a:t>
            </a:r>
            <a:r>
              <a:rPr lang="en-US" sz="1800" b="1">
                <a:solidFill>
                  <a:srgbClr val="80008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automatic</a:t>
            </a:r>
            <a:r>
              <a:rPr lang="en-US" sz="1800">
                <a:latin typeface="Arial" charset="0"/>
                <a:ea typeface="Arial" charset="0"/>
                <a:cs typeface="Arial" charset="0"/>
                <a:sym typeface="Arial" charset="0"/>
              </a:rPr>
              <a:t> theorem proving</a:t>
            </a:r>
            <a:endParaRPr lang="en-US" sz="1800">
              <a:latin typeface="Arial" charset="0"/>
              <a:sym typeface="Arial" charset="0"/>
            </a:endParaRPr>
          </a:p>
        </p:txBody>
      </p:sp>
      <p:pic>
        <p:nvPicPr>
          <p:cNvPr id="301061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4724400"/>
            <a:ext cx="5429250" cy="1535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" y="12700"/>
            <a:ext cx="9385300" cy="67691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8" name="Rectangle 15"/>
          <p:cNvSpPr>
            <a:spLocks/>
          </p:cNvSpPr>
          <p:nvPr/>
        </p:nvSpPr>
        <p:spPr bwMode="auto">
          <a:xfrm>
            <a:off x="3398838" y="5270500"/>
            <a:ext cx="4621212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200" b="1" dirty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Plateau de </a:t>
            </a:r>
            <a:r>
              <a:rPr lang="en-US" sz="4200" b="1" dirty="0" err="1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Saclay</a:t>
            </a:r>
            <a:endParaRPr lang="en-US" sz="4200" b="1" dirty="0">
              <a:solidFill>
                <a:srgbClr val="8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9" name="Freeform 16"/>
          <p:cNvSpPr>
            <a:spLocks/>
          </p:cNvSpPr>
          <p:nvPr/>
        </p:nvSpPr>
        <p:spPr bwMode="auto">
          <a:xfrm>
            <a:off x="2193925" y="5194300"/>
            <a:ext cx="1209675" cy="241300"/>
          </a:xfrm>
          <a:custGeom>
            <a:avLst/>
            <a:gdLst>
              <a:gd name="T0" fmla="*/ 21600 w 21600"/>
              <a:gd name="T1" fmla="*/ 21600 h 21600"/>
              <a:gd name="T2" fmla="*/ 13034 w 21600"/>
              <a:gd name="T3" fmla="*/ 3184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600" y="21600"/>
                </a:moveTo>
                <a:lnTo>
                  <a:pt x="13034" y="3184"/>
                </a:lnTo>
                <a:lnTo>
                  <a:pt x="0" y="0"/>
                </a:lnTo>
              </a:path>
            </a:pathLst>
          </a:custGeom>
          <a:noFill/>
          <a:ln w="101600">
            <a:solidFill>
              <a:srgbClr val="800000"/>
            </a:solidFill>
            <a:miter lim="800000"/>
            <a:headEnd/>
            <a:tailEnd type="arrow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175" y="-876300"/>
            <a:ext cx="10248900" cy="144780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6475" y="-7353300"/>
            <a:ext cx="10248900" cy="144780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2571750"/>
            <a:ext cx="9144000" cy="17145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4000"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  <a:sym typeface="Arial Black" charset="0"/>
              </a:rPr>
              <a:t>Track B</a:t>
            </a:r>
            <a:endParaRPr lang="en-US" sz="4000">
              <a:solidFill>
                <a:srgbClr val="FFFFFF"/>
              </a:solidFill>
              <a:latin typeface="Arial Black" charset="0"/>
              <a:ea typeface="ヒラギノ角ゴ ProN W6" charset="-128"/>
              <a:cs typeface="ヒラギノ角ゴ ProN W6" charset="-128"/>
              <a:sym typeface="Arial Black" charset="0"/>
            </a:endParaRPr>
          </a:p>
        </p:txBody>
      </p:sp>
      <p:sp>
        <p:nvSpPr>
          <p:cNvPr id="3041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4286250"/>
            <a:ext cx="9144000" cy="257175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Font typeface="Times" charset="0"/>
              <a:buNone/>
            </a:pPr>
            <a:r>
              <a:rPr lang="en-US" sz="2800" i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Computational Sciences</a:t>
            </a:r>
            <a:endParaRPr lang="en-US" sz="2800" i="1">
              <a:solidFill>
                <a:srgbClr val="FFFFFF"/>
              </a:solidFill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  <a:p>
            <a:pPr algn="ctr" eaLnBrk="1" hangingPunct="1">
              <a:lnSpc>
                <a:spcPct val="90000"/>
              </a:lnSpc>
              <a:buFont typeface="Times" charset="0"/>
              <a:buNone/>
            </a:pPr>
            <a:r>
              <a:rPr lang="en-US" sz="2800" i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Scientific Information Interaction</a:t>
            </a:r>
            <a:endParaRPr lang="en-US" sz="2800" i="1">
              <a:solidFill>
                <a:srgbClr val="FFFFFF"/>
              </a:solidFill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1"/>
          <p:cNvSpPr>
            <a:spLocks/>
          </p:cNvSpPr>
          <p:nvPr/>
        </p:nvSpPr>
        <p:spPr bwMode="auto">
          <a:xfrm>
            <a:off x="317500" y="298450"/>
            <a:ext cx="8509000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600" b="1">
                <a:solidFill>
                  <a:srgbClr val="312E85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Dynamic Dictionary of math. functions</a:t>
            </a:r>
          </a:p>
        </p:txBody>
      </p:sp>
      <p:sp>
        <p:nvSpPr>
          <p:cNvPr id="305155" name="Rectangle 2"/>
          <p:cNvSpPr>
            <a:spLocks/>
          </p:cNvSpPr>
          <p:nvPr/>
        </p:nvSpPr>
        <p:spPr bwMode="auto">
          <a:xfrm>
            <a:off x="1117600" y="1066800"/>
            <a:ext cx="3200400" cy="71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>
            <a:prstTxWarp prst="textNoShape">
              <a:avLst/>
            </a:prstTxWarp>
          </a:bodyPr>
          <a:lstStyle/>
          <a:p>
            <a:pPr algn="l"/>
            <a:r>
              <a:rPr lang="en-US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Bruno Salvy, INRIA Rocq.,</a:t>
            </a:r>
          </a:p>
          <a:p>
            <a:pPr algn="l"/>
            <a:r>
              <a:rPr lang="en-US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Alin Bostan, INRIA Rocq.,</a:t>
            </a:r>
          </a:p>
          <a:p>
            <a:pPr algn="l"/>
            <a:r>
              <a:rPr lang="en-US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Frédéric Chyzak, INRIA Rocq.</a:t>
            </a:r>
          </a:p>
        </p:txBody>
      </p:sp>
      <p:sp>
        <p:nvSpPr>
          <p:cNvPr id="305156" name="Rectangle 3"/>
          <p:cNvSpPr>
            <a:spLocks/>
          </p:cNvSpPr>
          <p:nvPr/>
        </p:nvSpPr>
        <p:spPr bwMode="auto">
          <a:xfrm>
            <a:off x="4356100" y="1066800"/>
            <a:ext cx="3657600" cy="71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>
            <a:prstTxWarp prst="textNoShape">
              <a:avLst/>
            </a:prstTxWarp>
          </a:bodyPr>
          <a:lstStyle/>
          <a:p>
            <a:pPr algn="l"/>
            <a:r>
              <a:rPr lang="en-US" sz="14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Alexandre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Benoit, MSR-INRIA (intern)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Marc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Mezzarobba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MSR-INRIA (intern)</a:t>
            </a:r>
          </a:p>
        </p:txBody>
      </p:sp>
      <p:sp>
        <p:nvSpPr>
          <p:cNvPr id="305157" name="Rectangle 4"/>
          <p:cNvSpPr>
            <a:spLocks/>
          </p:cNvSpPr>
          <p:nvPr/>
        </p:nvSpPr>
        <p:spPr bwMode="auto">
          <a:xfrm>
            <a:off x="800100" y="2286000"/>
            <a:ext cx="7848600" cy="369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>
            <a:prstTxWarp prst="textNoShape">
              <a:avLst/>
            </a:prstTxWarp>
          </a:bodyPr>
          <a:lstStyle/>
          <a:p>
            <a:pPr marL="331788" indent="-331788"/>
            <a:r>
              <a:rPr lang="en-US" sz="20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Computer Algebra and Web for functions used by 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engineers</a:t>
            </a:r>
            <a:endParaRPr lang="en-US" sz="2000" b="1" dirty="0" smtClean="0">
              <a:latin typeface="Arial" charset="0"/>
              <a:ea typeface="ヒラギノ角ゴ ProN W6" charset="-128"/>
              <a:cs typeface="ヒラギノ角ゴ ProN W6" charset="-128"/>
              <a:sym typeface="Arial" charset="0"/>
            </a:endParaRPr>
          </a:p>
          <a:p>
            <a:pPr marL="731838" lvl="1" indent="-285750" algn="l" eaLnBrk="1" hangingPunct="1">
              <a:spcBef>
                <a:spcPts val="2100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easy interface</a:t>
            </a:r>
          </a:p>
          <a:p>
            <a:pPr marL="731838" lvl="1" indent="-285750" algn="l" eaLnBrk="1" hangingPunct="1">
              <a:spcBef>
                <a:spcPts val="900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dynamic tables of their properties</a:t>
            </a:r>
          </a:p>
          <a:p>
            <a:pPr marL="731838" lvl="1" indent="-285750" algn="l" eaLnBrk="1" hangingPunct="1">
              <a:spcBef>
                <a:spcPts val="900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generation of </a:t>
            </a:r>
            <a:r>
              <a:rPr lang="en-US" sz="1800" b="1" dirty="0" smtClean="0">
                <a:solidFill>
                  <a:srgbClr val="80008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programs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to compute them.</a:t>
            </a:r>
          </a:p>
        </p:txBody>
      </p:sp>
      <p:pic>
        <p:nvPicPr>
          <p:cNvPr id="305158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4900" y="3708400"/>
            <a:ext cx="2133600" cy="276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5159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" y="4468812"/>
            <a:ext cx="1792288" cy="484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5160" name="Picture 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1700" y="4495800"/>
            <a:ext cx="1828800" cy="182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800"/>
            <a:ext cx="4678363" cy="60833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3061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0900" y="38100"/>
            <a:ext cx="4356100" cy="591661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-63500"/>
            <a:ext cx="4622800" cy="64262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307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500" y="139700"/>
            <a:ext cx="4470400" cy="600868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152400"/>
            <a:ext cx="4381500" cy="607218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3082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0088" y="190500"/>
            <a:ext cx="4533900" cy="59944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800"/>
            <a:ext cx="4678363" cy="60833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3092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0900" y="38100"/>
            <a:ext cx="4356100" cy="591661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" y="-76200"/>
            <a:ext cx="9347200" cy="634047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1"/>
          <p:cNvSpPr>
            <a:spLocks/>
          </p:cNvSpPr>
          <p:nvPr/>
        </p:nvSpPr>
        <p:spPr bwMode="auto">
          <a:xfrm>
            <a:off x="590550" y="520700"/>
            <a:ext cx="2351088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solidFill>
                  <a:srgbClr val="312E85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ReActivity</a:t>
            </a:r>
          </a:p>
        </p:txBody>
      </p:sp>
      <p:sp>
        <p:nvSpPr>
          <p:cNvPr id="312323" name="Rectangle 2"/>
          <p:cNvSpPr>
            <a:spLocks/>
          </p:cNvSpPr>
          <p:nvPr/>
        </p:nvSpPr>
        <p:spPr bwMode="auto">
          <a:xfrm>
            <a:off x="1562100" y="1193800"/>
            <a:ext cx="2509838" cy="48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algn="l"/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Wendy Mackay, INRIA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Saclay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</a:t>
            </a:r>
          </a:p>
          <a:p>
            <a:pPr marL="39688" algn="l"/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J.-D.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Fekete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INRIA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Saclay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</a:t>
            </a:r>
          </a:p>
        </p:txBody>
      </p:sp>
      <p:sp>
        <p:nvSpPr>
          <p:cNvPr id="312324" name="Rectangle 3"/>
          <p:cNvSpPr>
            <a:spLocks/>
          </p:cNvSpPr>
          <p:nvPr/>
        </p:nvSpPr>
        <p:spPr bwMode="auto">
          <a:xfrm>
            <a:off x="595313" y="3048000"/>
            <a:ext cx="91948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>
            <a:prstTxWarp prst="textNoShape">
              <a:avLst/>
            </a:prstTxWarp>
          </a:bodyPr>
          <a:lstStyle/>
          <a:p>
            <a:pPr algn="l"/>
            <a:r>
              <a:rPr lang="en-US" sz="3600" b="1">
                <a:solidFill>
                  <a:srgbClr val="312E85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Adaptive combinatorial Search </a:t>
            </a:r>
          </a:p>
        </p:txBody>
      </p:sp>
      <p:sp>
        <p:nvSpPr>
          <p:cNvPr id="312325" name="Rectangle 4"/>
          <p:cNvSpPr>
            <a:spLocks/>
          </p:cNvSpPr>
          <p:nvPr/>
        </p:nvSpPr>
        <p:spPr bwMode="auto">
          <a:xfrm>
            <a:off x="1562100" y="3860800"/>
            <a:ext cx="2876550" cy="48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algn="l"/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Youssef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Hamadi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MSRC</a:t>
            </a:r>
          </a:p>
          <a:p>
            <a:pPr marL="39688" algn="l"/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Marc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Schoenauer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INRIA-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Saclay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b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</a:br>
            <a:endParaRPr lang="en-US" sz="1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12326" name="Rectangle 5"/>
          <p:cNvSpPr>
            <a:spLocks/>
          </p:cNvSpPr>
          <p:nvPr/>
        </p:nvSpPr>
        <p:spPr bwMode="auto">
          <a:xfrm>
            <a:off x="609600" y="4508500"/>
            <a:ext cx="6778625" cy="104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782638" lvl="1" indent="-285750" algn="l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improve </a:t>
            </a:r>
            <a:r>
              <a:rPr lang="en-US" sz="18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the usability</a:t>
            </a:r>
            <a:r>
              <a:rPr lang="en-US" sz="1800">
                <a:solidFill>
                  <a:srgbClr val="B80047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of </a:t>
            </a:r>
            <a:r>
              <a:rPr lang="en-US" sz="18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Combinatorial Search 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algorithms.</a:t>
            </a:r>
          </a:p>
          <a:p>
            <a:pPr marL="782638" lvl="1" indent="-285750" algn="l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automate the fine tuning of solver parameters.</a:t>
            </a:r>
          </a:p>
          <a:p>
            <a:pPr marL="782638" lvl="1" indent="-285750" algn="l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parallel solver: “disolver”</a:t>
            </a:r>
          </a:p>
        </p:txBody>
      </p:sp>
      <p:sp>
        <p:nvSpPr>
          <p:cNvPr id="312327" name="Rectangle 6"/>
          <p:cNvSpPr>
            <a:spLocks/>
          </p:cNvSpPr>
          <p:nvPr/>
        </p:nvSpPr>
        <p:spPr bwMode="auto">
          <a:xfrm>
            <a:off x="609600" y="1866900"/>
            <a:ext cx="7008813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782638" lvl="1" indent="-285750" algn="l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logs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of experiments for biologists, historians, other scientists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1"/>
          <p:cNvSpPr>
            <a:spLocks/>
          </p:cNvSpPr>
          <p:nvPr/>
        </p:nvSpPr>
        <p:spPr bwMode="auto">
          <a:xfrm>
            <a:off x="1206500" y="304800"/>
            <a:ext cx="7089775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312E85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Cloud computing action</a:t>
            </a:r>
          </a:p>
        </p:txBody>
      </p:sp>
      <p:sp>
        <p:nvSpPr>
          <p:cNvPr id="314371" name="Rectangle 2"/>
          <p:cNvSpPr>
            <a:spLocks/>
          </p:cNvSpPr>
          <p:nvPr/>
        </p:nvSpPr>
        <p:spPr bwMode="auto">
          <a:xfrm>
            <a:off x="774700" y="2438400"/>
            <a:ext cx="7937500" cy="259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04800" indent="-304800" algn="l">
              <a:lnSpc>
                <a:spcPct val="90000"/>
              </a:lnSpc>
              <a:buClr>
                <a:srgbClr val="000000"/>
              </a:buClr>
              <a:buSzPct val="125000"/>
              <a:buFont typeface="Arial" charset="0"/>
              <a:buChar char="•"/>
            </a:pPr>
            <a:r>
              <a:rPr lang="en-US" sz="2000" b="1">
                <a:solidFill>
                  <a:srgbClr val="40008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correlation</a:t>
            </a:r>
            <a:r>
              <a:rPr lang="en-US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between Neurospin MRI images and genomic data</a:t>
            </a:r>
            <a:endParaRPr lang="en-US" sz="2000" b="1">
              <a:solidFill>
                <a:schemeClr val="tx1"/>
              </a:solidFill>
              <a:latin typeface="Arial" charset="0"/>
              <a:ea typeface="Lucida Grande" charset="0"/>
              <a:cs typeface="Lucida Grande" charset="0"/>
              <a:sym typeface="Arial" charset="0"/>
            </a:endParaRPr>
          </a:p>
          <a:p>
            <a:pPr marL="782638" lvl="1" indent="-285750" algn="l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thousands</a:t>
            </a:r>
            <a:r>
              <a:rPr lang="en-US" sz="18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of most precise images</a:t>
            </a:r>
            <a:endParaRPr lang="en-US" sz="2000" b="1">
              <a:solidFill>
                <a:schemeClr val="tx1"/>
              </a:solidFill>
              <a:latin typeface="Arial" charset="0"/>
              <a:ea typeface="Lucida Grande" charset="0"/>
              <a:cs typeface="Lucida Grande" charset="0"/>
              <a:sym typeface="Arial" charset="0"/>
            </a:endParaRPr>
          </a:p>
          <a:p>
            <a:pPr marL="782638" lvl="1" indent="-285750" algn="l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thousands</a:t>
            </a:r>
            <a:r>
              <a:rPr lang="en-US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of genomic variables</a:t>
            </a:r>
          </a:p>
          <a:p>
            <a:pPr marL="304800" indent="-304800" algn="l">
              <a:lnSpc>
                <a:spcPct val="170000"/>
              </a:lnSpc>
              <a:buClr>
                <a:srgbClr val="000000"/>
              </a:buClr>
              <a:buSzPct val="125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with </a:t>
            </a:r>
            <a:r>
              <a:rPr lang="en-US" sz="2000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middleware</a:t>
            </a:r>
            <a:r>
              <a:rPr lang="en-US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of G. Antoniu</a:t>
            </a:r>
            <a:endParaRPr lang="en-US" sz="2000" b="1">
              <a:solidFill>
                <a:schemeClr val="tx1"/>
              </a:solidFill>
              <a:latin typeface="Arial" charset="0"/>
              <a:ea typeface="Lucida Grande" charset="0"/>
              <a:cs typeface="Lucida Grande" charset="0"/>
              <a:sym typeface="Arial" charset="0"/>
            </a:endParaRPr>
          </a:p>
          <a:p>
            <a:pPr marL="782638" lvl="1" indent="-285750" algn="l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BlobSeer</a:t>
            </a:r>
            <a:r>
              <a:rPr lang="en-US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(</a:t>
            </a:r>
            <a:r>
              <a:rPr lang="en-US" sz="20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 la Map-Reduce</a:t>
            </a:r>
            <a:r>
              <a:rPr lang="en-US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 for grid machines</a:t>
            </a:r>
          </a:p>
          <a:p>
            <a:pPr marL="304800" indent="-304800" algn="l">
              <a:lnSpc>
                <a:spcPct val="170000"/>
              </a:lnSpc>
              <a:buClr>
                <a:srgbClr val="000000"/>
              </a:buClr>
              <a:buSzPct val="125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on top of </a:t>
            </a:r>
            <a:r>
              <a:rPr lang="en-US" sz="20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Azure</a:t>
            </a:r>
          </a:p>
        </p:txBody>
      </p:sp>
      <p:sp>
        <p:nvSpPr>
          <p:cNvPr id="314372" name="Rectangle 3"/>
          <p:cNvSpPr>
            <a:spLocks/>
          </p:cNvSpPr>
          <p:nvPr/>
        </p:nvSpPr>
        <p:spPr bwMode="auto">
          <a:xfrm>
            <a:off x="3162300" y="1257300"/>
            <a:ext cx="2598738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marL="339725" indent="-339725" algn="l">
              <a:lnSpc>
                <a:spcPct val="140000"/>
              </a:lnSpc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Gabriel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Antoniu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(INRIA Rennes)</a:t>
            </a:r>
          </a:p>
          <a:p>
            <a:pPr marL="339725" indent="-339725" algn="l">
              <a:lnSpc>
                <a:spcPct val="140000"/>
              </a:lnSpc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Bertrand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Thirion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(INRIA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Saclay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5813" y="274638"/>
            <a:ext cx="7899400" cy="12065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indent="0" algn="l" eaLnBrk="1" hangingPunct="1"/>
            <a:r>
              <a:rPr lang="en-US" sz="3600" b="1" dirty="0">
                <a:solidFill>
                  <a:srgbClr val="2D2D8A"/>
                </a:solidFill>
                <a:latin typeface="Arial"/>
                <a:ea typeface="Arial Black" charset="0"/>
                <a:cs typeface="Arial Black" charset="0"/>
                <a:sym typeface="Arial Black" charset="0"/>
              </a:rPr>
              <a:t>Localization</a:t>
            </a:r>
            <a:endParaRPr lang="en-US" sz="3600" b="1" dirty="0">
              <a:solidFill>
                <a:srgbClr val="2D2D8A"/>
              </a:solidFill>
              <a:latin typeface="Arial"/>
              <a:ea typeface="ヒラギノ角ゴ ProN W6" charset="-128"/>
              <a:cs typeface="ヒラギノ角ゴ ProN W6" charset="-128"/>
              <a:sym typeface="Arial Black" charset="0"/>
            </a:endParaRPr>
          </a:p>
        </p:txBody>
      </p:sp>
      <p:sp>
        <p:nvSpPr>
          <p:cNvPr id="285699" name="Rectangle 2"/>
          <p:cNvSpPr>
            <a:spLocks/>
          </p:cNvSpPr>
          <p:nvPr/>
        </p:nvSpPr>
        <p:spPr bwMode="auto">
          <a:xfrm>
            <a:off x="773113" y="941388"/>
            <a:ext cx="7924800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l"/>
            <a:r>
              <a:rPr lang="en-US" b="1">
                <a:solidFill>
                  <a:srgbClr val="8064A2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the plateau de Saclay</a:t>
            </a:r>
          </a:p>
        </p:txBody>
      </p:sp>
      <p:pic>
        <p:nvPicPr>
          <p:cNvPr id="28570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" y="1600200"/>
            <a:ext cx="9042400" cy="51181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285701" name="Rectangle 4"/>
          <p:cNvSpPr>
            <a:spLocks/>
          </p:cNvSpPr>
          <p:nvPr/>
        </p:nvSpPr>
        <p:spPr bwMode="auto">
          <a:xfrm>
            <a:off x="3817938" y="6350000"/>
            <a:ext cx="836612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3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IHÉS</a:t>
            </a:r>
          </a:p>
        </p:txBody>
      </p:sp>
      <p:sp>
        <p:nvSpPr>
          <p:cNvPr id="285702" name="Rectangle 5"/>
          <p:cNvSpPr>
            <a:spLocks/>
          </p:cNvSpPr>
          <p:nvPr/>
        </p:nvSpPr>
        <p:spPr bwMode="auto">
          <a:xfrm>
            <a:off x="3822700" y="5334000"/>
            <a:ext cx="1485900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3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LRI-Orsay</a:t>
            </a:r>
          </a:p>
        </p:txBody>
      </p:sp>
      <p:sp>
        <p:nvSpPr>
          <p:cNvPr id="285703" name="Rectangle 6"/>
          <p:cNvSpPr>
            <a:spLocks/>
          </p:cNvSpPr>
          <p:nvPr/>
        </p:nvSpPr>
        <p:spPr bwMode="auto">
          <a:xfrm>
            <a:off x="6605588" y="3949700"/>
            <a:ext cx="1990725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3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Polytechnique</a:t>
            </a:r>
          </a:p>
        </p:txBody>
      </p:sp>
      <p:sp>
        <p:nvSpPr>
          <p:cNvPr id="285704" name="Rectangle 7"/>
          <p:cNvSpPr>
            <a:spLocks/>
          </p:cNvSpPr>
          <p:nvPr/>
        </p:nvSpPr>
        <p:spPr bwMode="auto">
          <a:xfrm>
            <a:off x="3489325" y="4216400"/>
            <a:ext cx="933450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3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INRIA</a:t>
            </a:r>
          </a:p>
        </p:txBody>
      </p:sp>
      <p:sp>
        <p:nvSpPr>
          <p:cNvPr id="285705" name="Rectangle 8"/>
          <p:cNvSpPr>
            <a:spLocks/>
          </p:cNvSpPr>
          <p:nvPr/>
        </p:nvSpPr>
        <p:spPr bwMode="auto">
          <a:xfrm>
            <a:off x="1673225" y="1905000"/>
            <a:ext cx="755650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3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CEA</a:t>
            </a:r>
          </a:p>
        </p:txBody>
      </p:sp>
      <p:sp>
        <p:nvSpPr>
          <p:cNvPr id="285706" name="Rectangle 9"/>
          <p:cNvSpPr>
            <a:spLocks/>
          </p:cNvSpPr>
          <p:nvPr/>
        </p:nvSpPr>
        <p:spPr bwMode="auto">
          <a:xfrm>
            <a:off x="5756275" y="5219700"/>
            <a:ext cx="1047750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3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RER B</a:t>
            </a:r>
          </a:p>
        </p:txBody>
      </p:sp>
      <p:sp>
        <p:nvSpPr>
          <p:cNvPr id="285707" name="Rectangle 10"/>
          <p:cNvSpPr>
            <a:spLocks/>
          </p:cNvSpPr>
          <p:nvPr/>
        </p:nvSpPr>
        <p:spPr bwMode="auto">
          <a:xfrm>
            <a:off x="3546475" y="1549400"/>
            <a:ext cx="8207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3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Paris</a:t>
            </a:r>
          </a:p>
        </p:txBody>
      </p:sp>
      <p:sp>
        <p:nvSpPr>
          <p:cNvPr id="285708" name="Rectangle 11"/>
          <p:cNvSpPr>
            <a:spLocks/>
          </p:cNvSpPr>
          <p:nvPr/>
        </p:nvSpPr>
        <p:spPr bwMode="auto">
          <a:xfrm>
            <a:off x="2411413" y="4508500"/>
            <a:ext cx="1209675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3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Supelec</a:t>
            </a:r>
          </a:p>
        </p:txBody>
      </p:sp>
      <p:sp>
        <p:nvSpPr>
          <p:cNvPr id="285709" name="Line 12"/>
          <p:cNvSpPr>
            <a:spLocks noChangeShapeType="1"/>
          </p:cNvSpPr>
          <p:nvPr/>
        </p:nvSpPr>
        <p:spPr bwMode="auto">
          <a:xfrm flipH="1">
            <a:off x="3473450" y="1531938"/>
            <a:ext cx="111125" cy="452437"/>
          </a:xfrm>
          <a:prstGeom prst="line">
            <a:avLst/>
          </a:prstGeom>
          <a:noFill/>
          <a:ln w="63500">
            <a:solidFill>
              <a:srgbClr val="FFFFFF"/>
            </a:solidFill>
            <a:round/>
            <a:headEnd type="triangle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10" name="Line 13"/>
          <p:cNvSpPr>
            <a:spLocks noChangeShapeType="1"/>
          </p:cNvSpPr>
          <p:nvPr/>
        </p:nvSpPr>
        <p:spPr bwMode="auto">
          <a:xfrm flipH="1">
            <a:off x="5848350" y="5145088"/>
            <a:ext cx="585788" cy="103187"/>
          </a:xfrm>
          <a:prstGeom prst="line">
            <a:avLst/>
          </a:prstGeom>
          <a:noFill/>
          <a:ln w="63500">
            <a:solidFill>
              <a:srgbClr val="FFFFFF"/>
            </a:solidFill>
            <a:round/>
            <a:headEnd type="triangle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11" name="Rectangle 14"/>
          <p:cNvSpPr>
            <a:spLocks/>
          </p:cNvSpPr>
          <p:nvPr/>
        </p:nvSpPr>
        <p:spPr bwMode="auto">
          <a:xfrm>
            <a:off x="5067300" y="238125"/>
            <a:ext cx="3314700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04800" indent="-304800" algn="l">
              <a:lnSpc>
                <a:spcPct val="80000"/>
              </a:lnSpc>
            </a:pPr>
            <a:r>
              <a:rPr lang="en-US" sz="4200">
                <a:solidFill>
                  <a:srgbClr val="FF7830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= long term investment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73138"/>
            <a:ext cx="3844925" cy="290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0350" y="1093788"/>
            <a:ext cx="2914650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100513" y="1671638"/>
            <a:ext cx="4129087" cy="385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55080" rIns="90000" bIns="45000">
            <a:prstTxWarp prst="textNoShape">
              <a:avLst/>
            </a:prstTxWarp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t>Neuroimaging</a:t>
            </a:r>
            <a:r>
              <a:rPr lang="en-US" dirty="0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t> center at 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 charset="0"/>
                <a:cs typeface="Arial" charset="0"/>
              </a:rPr>
              <a:t>Saclay</a:t>
            </a:r>
            <a:endParaRPr lang="en-US" dirty="0">
              <a:solidFill>
                <a:srgbClr val="000000"/>
              </a:solidFill>
              <a:latin typeface="Arial"/>
              <a:ea typeface="Arial" charset="0"/>
              <a:cs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732213" y="2525713"/>
            <a:ext cx="5410200" cy="4330700"/>
            <a:chOff x="2351" y="1591"/>
            <a:chExt cx="3408" cy="272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51" y="1591"/>
              <a:ext cx="3409" cy="27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6150" name="Oval 6"/>
            <p:cNvSpPr>
              <a:spLocks noChangeArrowheads="1"/>
            </p:cNvSpPr>
            <p:nvPr/>
          </p:nvSpPr>
          <p:spPr bwMode="auto">
            <a:xfrm>
              <a:off x="4283" y="2046"/>
              <a:ext cx="767" cy="455"/>
            </a:xfrm>
            <a:prstGeom prst="ellipse">
              <a:avLst/>
            </a:prstGeom>
            <a:noFill/>
            <a:ln w="255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1" name="Oval 7"/>
            <p:cNvSpPr>
              <a:spLocks noChangeArrowheads="1"/>
            </p:cNvSpPr>
            <p:nvPr/>
          </p:nvSpPr>
          <p:spPr bwMode="auto">
            <a:xfrm rot="20280000">
              <a:off x="2407" y="3289"/>
              <a:ext cx="1051" cy="455"/>
            </a:xfrm>
            <a:prstGeom prst="ellipse">
              <a:avLst/>
            </a:prstGeom>
            <a:noFill/>
            <a:ln w="255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2" name="Oval 8"/>
            <p:cNvSpPr>
              <a:spLocks noChangeArrowheads="1"/>
            </p:cNvSpPr>
            <p:nvPr/>
          </p:nvSpPr>
          <p:spPr bwMode="auto">
            <a:xfrm rot="19440000">
              <a:off x="3374" y="2805"/>
              <a:ext cx="1676" cy="455"/>
            </a:xfrm>
            <a:prstGeom prst="ellipse">
              <a:avLst/>
            </a:prstGeom>
            <a:noFill/>
            <a:ln w="255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4908" y="2409"/>
              <a:ext cx="483" cy="273"/>
            </a:xfrm>
            <a:prstGeom prst="ellipse">
              <a:avLst/>
            </a:prstGeom>
            <a:noFill/>
            <a:ln w="255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4" name="AutoShape 10"/>
            <p:cNvSpPr>
              <a:spLocks/>
            </p:cNvSpPr>
            <p:nvPr/>
          </p:nvSpPr>
          <p:spPr bwMode="auto">
            <a:xfrm>
              <a:off x="5192" y="2743"/>
              <a:ext cx="515" cy="364"/>
            </a:xfrm>
            <a:prstGeom prst="borderCallout2">
              <a:avLst>
                <a:gd name="adj1" fmla="val 12500"/>
                <a:gd name="adj2" fmla="val -5519"/>
                <a:gd name="adj3" fmla="val 12500"/>
                <a:gd name="adj4" fmla="val -8620"/>
                <a:gd name="adj5" fmla="val -50347"/>
                <a:gd name="adj6" fmla="val -11722"/>
              </a:avLst>
            </a:prstGeom>
            <a:solidFill>
              <a:srgbClr val="FFCC99"/>
            </a:solidFill>
            <a:ln w="2844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12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rPr>
                <a:t>Library and conférence room</a:t>
              </a:r>
            </a:p>
          </p:txBody>
        </p:sp>
        <p:sp>
          <p:nvSpPr>
            <p:cNvPr id="6155" name="AutoShape 11"/>
            <p:cNvSpPr>
              <a:spLocks/>
            </p:cNvSpPr>
            <p:nvPr/>
          </p:nvSpPr>
          <p:spPr bwMode="auto">
            <a:xfrm>
              <a:off x="4737" y="1591"/>
              <a:ext cx="1023" cy="394"/>
            </a:xfrm>
            <a:prstGeom prst="borderCallout2">
              <a:avLst>
                <a:gd name="adj1" fmla="val 11537"/>
                <a:gd name="adj2" fmla="val -2778"/>
                <a:gd name="adj3" fmla="val 11537"/>
                <a:gd name="adj4" fmla="val -11403"/>
                <a:gd name="adj5" fmla="val 186699"/>
                <a:gd name="adj6" fmla="val -20083"/>
              </a:avLst>
            </a:prstGeom>
            <a:solidFill>
              <a:srgbClr val="FFCC99"/>
            </a:solidFill>
            <a:ln w="2844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12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rPr>
                <a:t>Clinical area </a:t>
              </a:r>
              <a:br>
                <a:rPr lang="fr-FR" sz="12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rPr>
              </a:br>
              <a:r>
                <a:rPr lang="fr-FR" sz="12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rPr>
                <a:t>(8 hospital bed, neuro psy rooms, EEG / /MEG)</a:t>
              </a:r>
            </a:p>
          </p:txBody>
        </p:sp>
        <p:sp>
          <p:nvSpPr>
            <p:cNvPr id="6156" name="AutoShape 12"/>
            <p:cNvSpPr>
              <a:spLocks/>
            </p:cNvSpPr>
            <p:nvPr/>
          </p:nvSpPr>
          <p:spPr bwMode="auto">
            <a:xfrm>
              <a:off x="2976" y="3865"/>
              <a:ext cx="1136" cy="394"/>
            </a:xfrm>
            <a:prstGeom prst="borderCallout2">
              <a:avLst>
                <a:gd name="adj1" fmla="val 11537"/>
                <a:gd name="adj2" fmla="val -2500"/>
                <a:gd name="adj3" fmla="val 11537"/>
                <a:gd name="adj4" fmla="val -12241"/>
                <a:gd name="adj5" fmla="val -82370"/>
                <a:gd name="adj6" fmla="val -23231"/>
              </a:avLst>
            </a:prstGeom>
            <a:solidFill>
              <a:srgbClr val="FFCC99"/>
            </a:solidFill>
            <a:ln w="2844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12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rPr>
                <a:t>Pre-clinecal area </a:t>
              </a:r>
              <a:br>
                <a:rPr lang="fr-FR" sz="12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rPr>
              </a:br>
              <a:r>
                <a:rPr lang="fr-FR" sz="10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rPr>
                <a:t> (transgenic mice, primates, operating bloc, labs)</a:t>
              </a:r>
            </a:p>
          </p:txBody>
        </p:sp>
        <p:sp>
          <p:nvSpPr>
            <p:cNvPr id="6157" name="AutoShape 13"/>
            <p:cNvSpPr>
              <a:spLocks/>
            </p:cNvSpPr>
            <p:nvPr/>
          </p:nvSpPr>
          <p:spPr bwMode="auto">
            <a:xfrm>
              <a:off x="2376" y="2864"/>
              <a:ext cx="657" cy="182"/>
            </a:xfrm>
            <a:prstGeom prst="borderCallout2">
              <a:avLst>
                <a:gd name="adj1" fmla="val 25000"/>
                <a:gd name="adj2" fmla="val 104324"/>
                <a:gd name="adj3" fmla="val 25000"/>
                <a:gd name="adj4" fmla="val 113421"/>
                <a:gd name="adj5" fmla="val 164583"/>
                <a:gd name="adj6" fmla="val 122523"/>
              </a:avLst>
            </a:prstGeom>
            <a:solidFill>
              <a:srgbClr val="FFCC99"/>
            </a:solidFill>
            <a:ln w="2844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10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rPr>
                <a:t>17.65T/260mm</a:t>
              </a:r>
            </a:p>
          </p:txBody>
        </p:sp>
        <p:sp>
          <p:nvSpPr>
            <p:cNvPr id="6158" name="AutoShape 14"/>
            <p:cNvSpPr>
              <a:spLocks/>
            </p:cNvSpPr>
            <p:nvPr/>
          </p:nvSpPr>
          <p:spPr bwMode="auto">
            <a:xfrm>
              <a:off x="2436" y="2622"/>
              <a:ext cx="714" cy="182"/>
            </a:xfrm>
            <a:prstGeom prst="borderCallout2">
              <a:avLst>
                <a:gd name="adj1" fmla="val 25000"/>
                <a:gd name="adj2" fmla="val 103981"/>
                <a:gd name="adj3" fmla="val 25000"/>
                <a:gd name="adj4" fmla="val 116750"/>
                <a:gd name="adj5" fmla="val 232292"/>
                <a:gd name="adj6" fmla="val 129602"/>
              </a:avLst>
            </a:prstGeom>
            <a:solidFill>
              <a:srgbClr val="FFCC99"/>
            </a:solidFill>
            <a:ln w="2844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12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rPr>
                <a:t>Future scanner</a:t>
              </a:r>
            </a:p>
          </p:txBody>
        </p:sp>
        <p:sp>
          <p:nvSpPr>
            <p:cNvPr id="6159" name="AutoShape 15"/>
            <p:cNvSpPr>
              <a:spLocks/>
            </p:cNvSpPr>
            <p:nvPr/>
          </p:nvSpPr>
          <p:spPr bwMode="auto">
            <a:xfrm>
              <a:off x="2550" y="2258"/>
              <a:ext cx="657" cy="182"/>
            </a:xfrm>
            <a:prstGeom prst="borderCallout2">
              <a:avLst>
                <a:gd name="adj1" fmla="val 25000"/>
                <a:gd name="adj2" fmla="val 104324"/>
                <a:gd name="adj3" fmla="val 25000"/>
                <a:gd name="adj4" fmla="val 159731"/>
                <a:gd name="adj5" fmla="val 215278"/>
                <a:gd name="adj6" fmla="val 215227"/>
              </a:avLst>
            </a:prstGeom>
            <a:solidFill>
              <a:srgbClr val="FFCC99"/>
            </a:solidFill>
            <a:ln w="2844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12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rPr>
                <a:t>IRM 11.74T</a:t>
              </a:r>
            </a:p>
          </p:txBody>
        </p:sp>
        <p:sp>
          <p:nvSpPr>
            <p:cNvPr id="6160" name="AutoShape 16"/>
            <p:cNvSpPr>
              <a:spLocks/>
            </p:cNvSpPr>
            <p:nvPr/>
          </p:nvSpPr>
          <p:spPr bwMode="auto">
            <a:xfrm>
              <a:off x="3203" y="2015"/>
              <a:ext cx="625" cy="182"/>
            </a:xfrm>
            <a:prstGeom prst="borderCallout2">
              <a:avLst>
                <a:gd name="adj1" fmla="val 25000"/>
                <a:gd name="adj2" fmla="val 104546"/>
                <a:gd name="adj3" fmla="val 25000"/>
                <a:gd name="adj4" fmla="val 129449"/>
                <a:gd name="adj5" fmla="val 311806"/>
                <a:gd name="adj6" fmla="val 154546"/>
              </a:avLst>
            </a:prstGeom>
            <a:solidFill>
              <a:srgbClr val="FFCC99"/>
            </a:solidFill>
            <a:ln w="2844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12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rPr>
                <a:t>IRM 7T</a:t>
              </a:r>
            </a:p>
          </p:txBody>
        </p:sp>
        <p:sp>
          <p:nvSpPr>
            <p:cNvPr id="6161" name="AutoShape 17"/>
            <p:cNvSpPr>
              <a:spLocks/>
            </p:cNvSpPr>
            <p:nvPr/>
          </p:nvSpPr>
          <p:spPr bwMode="auto">
            <a:xfrm>
              <a:off x="3516" y="1773"/>
              <a:ext cx="625" cy="182"/>
            </a:xfrm>
            <a:prstGeom prst="borderCallout2">
              <a:avLst>
                <a:gd name="adj1" fmla="val 25000"/>
                <a:gd name="adj2" fmla="val 104546"/>
                <a:gd name="adj3" fmla="val 25000"/>
                <a:gd name="adj4" fmla="val 115245"/>
                <a:gd name="adj5" fmla="val 367708"/>
                <a:gd name="adj6" fmla="val 126042"/>
              </a:avLst>
            </a:prstGeom>
            <a:solidFill>
              <a:srgbClr val="FFCC99"/>
            </a:solidFill>
            <a:ln w="2844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12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rPr>
                <a:t>IRM 3T</a:t>
              </a:r>
            </a:p>
          </p:txBody>
        </p:sp>
        <p:sp>
          <p:nvSpPr>
            <p:cNvPr id="6162" name="AutoShape 18"/>
            <p:cNvSpPr>
              <a:spLocks/>
            </p:cNvSpPr>
            <p:nvPr/>
          </p:nvSpPr>
          <p:spPr bwMode="auto">
            <a:xfrm>
              <a:off x="3317" y="2500"/>
              <a:ext cx="369" cy="182"/>
            </a:xfrm>
            <a:prstGeom prst="borderCallout2">
              <a:avLst>
                <a:gd name="adj1" fmla="val 25000"/>
                <a:gd name="adj2" fmla="val 107694"/>
                <a:gd name="adj3" fmla="val 25000"/>
                <a:gd name="adj4" fmla="val 119389"/>
                <a:gd name="adj5" fmla="val 210069"/>
                <a:gd name="adj6" fmla="val 132213"/>
              </a:avLst>
            </a:prstGeom>
            <a:solidFill>
              <a:srgbClr val="FFCC99"/>
            </a:solidFill>
            <a:ln w="2844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10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rPr>
                <a:t>logistic</a:t>
              </a:r>
            </a:p>
          </p:txBody>
        </p:sp>
        <p:sp>
          <p:nvSpPr>
            <p:cNvPr id="6163" name="AutoShape 19"/>
            <p:cNvSpPr>
              <a:spLocks/>
            </p:cNvSpPr>
            <p:nvPr/>
          </p:nvSpPr>
          <p:spPr bwMode="auto">
            <a:xfrm>
              <a:off x="4652" y="3319"/>
              <a:ext cx="515" cy="273"/>
            </a:xfrm>
            <a:prstGeom prst="borderCallout2">
              <a:avLst>
                <a:gd name="adj1" fmla="val 16667"/>
                <a:gd name="adj2" fmla="val -5519"/>
                <a:gd name="adj3" fmla="val 16667"/>
                <a:gd name="adj4" fmla="val -34713"/>
                <a:gd name="adj5" fmla="val -148380"/>
                <a:gd name="adj6" fmla="val -64023"/>
              </a:avLst>
            </a:prstGeom>
            <a:solidFill>
              <a:srgbClr val="FFCC99"/>
            </a:solidFill>
            <a:ln w="2844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1000">
                  <a:solidFill>
                    <a:srgbClr val="000000"/>
                  </a:solidFill>
                  <a:latin typeface="Times New Roman" charset="0"/>
                  <a:ea typeface="Arial" charset="0"/>
                  <a:cs typeface="Arial" charset="0"/>
                </a:rPr>
                <a:t>Laboratories and offices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914400" y="228600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312E85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Cloud computing action</a:t>
            </a:r>
            <a:endParaRPr lang="en-US" sz="3600" b="1" dirty="0">
              <a:solidFill>
                <a:srgbClr val="312E85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1"/>
          <p:cNvSpPr>
            <a:spLocks/>
          </p:cNvSpPr>
          <p:nvPr/>
        </p:nvSpPr>
        <p:spPr bwMode="auto">
          <a:xfrm>
            <a:off x="1193800" y="381000"/>
            <a:ext cx="7113588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rgbClr val="312E85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Image and Video mining</a:t>
            </a:r>
          </a:p>
        </p:txBody>
      </p:sp>
      <p:sp>
        <p:nvSpPr>
          <p:cNvPr id="310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5200" y="2578100"/>
            <a:ext cx="7493000" cy="3365500"/>
          </a:xfrm>
        </p:spPr>
        <p:txBody>
          <a:bodyPr lIns="50800" tIns="50800" rIns="40639" bIns="50800" anchor="t"/>
          <a:lstStyle/>
          <a:p>
            <a:pPr marL="331788" indent="-331788" eaLnBrk="1" hangingPunct="1">
              <a:spcBef>
                <a:spcPct val="0"/>
              </a:spcBef>
              <a:buFont typeface="Gill Sans" charset="0"/>
              <a:buNone/>
            </a:pPr>
            <a:r>
              <a:rPr lang="en-US" sz="2000" b="1" dirty="0">
                <a:latin typeface="Arial" charset="0"/>
                <a:ea typeface="Arial" charset="0"/>
                <a:cs typeface="Arial" charset="0"/>
                <a:sym typeface="Arial" charset="0"/>
              </a:rPr>
              <a:t>Computer vision and Machine learning for:</a:t>
            </a:r>
            <a:endParaRPr lang="en-US" sz="2000" b="1" dirty="0">
              <a:latin typeface="Arial" charset="0"/>
              <a:ea typeface="ヒラギノ角ゴ ProN W6" charset="-128"/>
              <a:cs typeface="ヒラギノ角ゴ ProN W6" charset="-128"/>
              <a:sym typeface="Arial" charset="0"/>
            </a:endParaRPr>
          </a:p>
          <a:p>
            <a:pPr marL="731838" lvl="1" indent="-285750" eaLnBrk="1" hangingPunct="1">
              <a:spcBef>
                <a:spcPts val="2100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 i="1" dirty="0">
                <a:latin typeface="Arial" charset="0"/>
                <a:ea typeface="Arial" charset="0"/>
                <a:cs typeface="Arial" charset="0"/>
                <a:sym typeface="Arial" charset="0"/>
              </a:rPr>
              <a:t>archaeology and cultural heritage preservation</a:t>
            </a:r>
            <a:r>
              <a:rPr lang="en-US" sz="1800" dirty="0">
                <a:latin typeface="Arial" charset="0"/>
                <a:ea typeface="Arial" charset="0"/>
                <a:cs typeface="Arial" charset="0"/>
                <a:sym typeface="Arial" charset="0"/>
              </a:rPr>
              <a:t>: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3D object</a:t>
            </a:r>
            <a:r>
              <a:rPr lang="en-US" sz="1800" dirty="0">
                <a:latin typeface="Arial" charset="0"/>
                <a:ea typeface="Arial" charset="0"/>
                <a:cs typeface="Arial" charset="0"/>
                <a:sym typeface="Arial" charset="0"/>
              </a:rPr>
              <a:t> modeling and recognition from historical paintings and photographs</a:t>
            </a:r>
            <a:endParaRPr lang="en-US" sz="1800" i="1" dirty="0">
              <a:latin typeface="Arial" charset="0"/>
              <a:sym typeface="Arial" charset="0"/>
            </a:endParaRPr>
          </a:p>
          <a:p>
            <a:pPr marL="731838" lvl="1" indent="-285750" eaLnBrk="1" hangingPunct="1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 dirty="0">
                <a:latin typeface="Arial" charset="0"/>
                <a:ea typeface="Arial" charset="0"/>
                <a:cs typeface="Arial" charset="0"/>
                <a:sym typeface="Arial" charset="0"/>
              </a:rPr>
              <a:t>environmental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800" i="1" dirty="0">
                <a:latin typeface="Arial" charset="0"/>
                <a:ea typeface="Arial" charset="0"/>
                <a:cs typeface="Arial" charset="0"/>
                <a:sym typeface="Arial" charset="0"/>
              </a:rPr>
              <a:t>sciences</a:t>
            </a:r>
            <a:r>
              <a:rPr lang="en-US" sz="1800" dirty="0">
                <a:latin typeface="Arial" charset="0"/>
                <a:ea typeface="Arial" charset="0"/>
                <a:cs typeface="Arial" charset="0"/>
                <a:sym typeface="Arial" charset="0"/>
              </a:rPr>
              <a:t>:  </a:t>
            </a:r>
            <a:r>
              <a:rPr lang="en-US" sz="1800" b="1" dirty="0">
                <a:solidFill>
                  <a:srgbClr val="80008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change</a:t>
            </a:r>
            <a:r>
              <a:rPr lang="en-US" sz="1800" dirty="0"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800" b="1" dirty="0">
                <a:solidFill>
                  <a:srgbClr val="80008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detection</a:t>
            </a:r>
            <a:r>
              <a:rPr lang="en-US" sz="1800" dirty="0">
                <a:latin typeface="Arial" charset="0"/>
                <a:ea typeface="Arial" charset="0"/>
                <a:cs typeface="Arial" charset="0"/>
                <a:sym typeface="Arial" charset="0"/>
              </a:rPr>
              <a:t> in dynamic satellite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imagery</a:t>
            </a:r>
          </a:p>
          <a:p>
            <a:pPr marL="731838" lvl="1" indent="-285750" eaLnBrk="1" hangingPunct="1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800" i="1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sociology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: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human activity</a:t>
            </a:r>
            <a:r>
              <a:rPr lang="en-US" sz="1800" dirty="0" smtClean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modeling and recognition in video archives </a:t>
            </a:r>
            <a:endParaRPr lang="en-US" sz="1400" dirty="0" smtClean="0"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  <a:p>
            <a:pPr marL="731838" lvl="1" indent="-285750" eaLnBrk="1" hangingPunct="1">
              <a:spcBef>
                <a:spcPts val="1200"/>
              </a:spcBef>
              <a:buClr>
                <a:srgbClr val="000000"/>
              </a:buClr>
              <a:buSzPct val="100000"/>
              <a:buNone/>
            </a:pPr>
            <a:endParaRPr lang="en-US" sz="1800" dirty="0">
              <a:latin typeface="Arial" charset="0"/>
              <a:sym typeface="Arial" charset="0"/>
            </a:endParaRPr>
          </a:p>
        </p:txBody>
      </p:sp>
      <p:sp>
        <p:nvSpPr>
          <p:cNvPr id="310276" name="Rectangle 3"/>
          <p:cNvSpPr>
            <a:spLocks/>
          </p:cNvSpPr>
          <p:nvPr/>
        </p:nvSpPr>
        <p:spPr bwMode="auto">
          <a:xfrm>
            <a:off x="4737100" y="1295400"/>
            <a:ext cx="3784600" cy="71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>
            <a:prstTxWarp prst="textNoShape">
              <a:avLst/>
            </a:prstTxWarp>
          </a:bodyPr>
          <a:lstStyle/>
          <a:p>
            <a:pPr algn="l"/>
            <a:r>
              <a:rPr lang="en-US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Ivan Laptev, INRIA Rocq.</a:t>
            </a:r>
          </a:p>
          <a:p>
            <a:pPr algn="l"/>
            <a:r>
              <a:rPr lang="en-US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Josef Sivic, INRIA Rocq.</a:t>
            </a:r>
          </a:p>
          <a:p>
            <a:pPr algn="l"/>
            <a:r>
              <a:rPr lang="en-US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Rick Zelinsky, MSRR</a:t>
            </a:r>
          </a:p>
        </p:txBody>
      </p:sp>
      <p:sp>
        <p:nvSpPr>
          <p:cNvPr id="310277" name="Rectangle 4"/>
          <p:cNvSpPr>
            <a:spLocks/>
          </p:cNvSpPr>
          <p:nvPr/>
        </p:nvSpPr>
        <p:spPr bwMode="auto">
          <a:xfrm>
            <a:off x="1562100" y="1295400"/>
            <a:ext cx="31750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>
            <a:prstTxWarp prst="textNoShape">
              <a:avLst/>
            </a:prstTxWarp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Jean Ponce, ENS 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Andrew Blake, MSRC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Etienne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Mémin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INRIA Rennes</a:t>
            </a:r>
          </a:p>
          <a:p>
            <a:pPr algn="l"/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Cordelia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Schmid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INRIA Grenoble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1"/>
          <p:cNvSpPr>
            <a:spLocks/>
          </p:cNvSpPr>
          <p:nvPr/>
        </p:nvSpPr>
        <p:spPr bwMode="auto">
          <a:xfrm>
            <a:off x="1193800" y="152400"/>
            <a:ext cx="7113588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Image and Video mining</a:t>
            </a:r>
          </a:p>
        </p:txBody>
      </p:sp>
      <p:sp>
        <p:nvSpPr>
          <p:cNvPr id="311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990600"/>
            <a:ext cx="7543800" cy="1219200"/>
          </a:xfrm>
          <a:noFill/>
          <a:ln w="12700">
            <a:miter lim="800000"/>
            <a:headEnd/>
            <a:tailEnd/>
          </a:ln>
        </p:spPr>
        <p:txBody>
          <a:bodyPr wrap="square" lIns="50800" tIns="0" rIns="40639" bIns="50800" numCol="1" anchor="t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331788" indent="-331788" eaLnBrk="1" hangingPunct="1">
              <a:spcBef>
                <a:spcPct val="0"/>
              </a:spcBef>
              <a:buFont typeface="American Typewriter" charset="0"/>
              <a:buNone/>
            </a:pPr>
            <a:endParaRPr lang="en-US" sz="2000" b="1" dirty="0" smtClean="0">
              <a:latin typeface="Arial" charset="0"/>
              <a:ea typeface="ヒラギノ角ゴ ProN W6" charset="-128"/>
              <a:cs typeface="ヒラギノ角ゴ ProN W6" charset="-128"/>
              <a:sym typeface="Arial" charset="0"/>
            </a:endParaRPr>
          </a:p>
          <a:p>
            <a:pPr marL="730800" lvl="1" indent="-284400" eaLnBrk="1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charset="0"/>
              <a:buChar char="–"/>
            </a:pPr>
            <a:r>
              <a:rPr lang="en-US" sz="1800" i="1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archaeology and cultural heritage preservation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: 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3D object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 modeling and recognition from historical paintings and photographs</a:t>
            </a:r>
            <a:endParaRPr lang="en-US" sz="1800" i="1" dirty="0">
              <a:latin typeface="Arial" charset="0"/>
              <a:sym typeface="Arial" charset="0"/>
            </a:endParaRPr>
          </a:p>
        </p:txBody>
      </p:sp>
      <p:pic>
        <p:nvPicPr>
          <p:cNvPr id="5" name="pompei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2209800"/>
            <a:ext cx="7476067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1"/>
          <p:cNvSpPr>
            <a:spLocks/>
          </p:cNvSpPr>
          <p:nvPr/>
        </p:nvSpPr>
        <p:spPr bwMode="auto">
          <a:xfrm>
            <a:off x="1193800" y="381000"/>
            <a:ext cx="7113588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Image and Video mining</a:t>
            </a:r>
          </a:p>
        </p:txBody>
      </p:sp>
      <p:sp>
        <p:nvSpPr>
          <p:cNvPr id="311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1447800"/>
            <a:ext cx="7543800" cy="838200"/>
          </a:xfrm>
          <a:noFill/>
          <a:ln w="12700">
            <a:miter lim="800000"/>
            <a:headEnd/>
            <a:tailEnd/>
          </a:ln>
        </p:spPr>
        <p:txBody>
          <a:bodyPr wrap="square" lIns="50800" tIns="50800" rIns="40639" bIns="50800" numCol="1" anchor="t" anchorCtr="0" compatLnSpc="1">
            <a:prstTxWarp prst="textNoShape">
              <a:avLst/>
            </a:prstTxWarp>
          </a:bodyPr>
          <a:lstStyle/>
          <a:p>
            <a:pPr marL="731838" lvl="1" indent="-285750" eaLnBrk="1" hangingPunct="1">
              <a:spcBef>
                <a:spcPts val="1200"/>
              </a:spcBef>
              <a:buClr>
                <a:schemeClr val="tx1"/>
              </a:buClr>
              <a:buSzPct val="100000"/>
              <a:buFont typeface="Arial" charset="0"/>
              <a:buChar char="–"/>
            </a:pPr>
            <a:r>
              <a:rPr lang="en-US" sz="1800" i="1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sociology</a:t>
            </a:r>
            <a:r>
              <a:rPr lang="en-US" sz="1800" dirty="0">
                <a:latin typeface="Arial" charset="0"/>
                <a:ea typeface="Arial" charset="0"/>
                <a:cs typeface="Arial" charset="0"/>
                <a:sym typeface="Arial" charset="0"/>
              </a:rPr>
              <a:t>: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human activity</a:t>
            </a:r>
            <a:r>
              <a:rPr lang="en-US" sz="1800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800" dirty="0">
                <a:latin typeface="Arial" charset="0"/>
                <a:ea typeface="Arial" charset="0"/>
                <a:cs typeface="Arial" charset="0"/>
                <a:sym typeface="Arial" charset="0"/>
              </a:rPr>
              <a:t>modeling and recognition in video archives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endParaRPr lang="en-US" sz="1400" dirty="0"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pic>
        <p:nvPicPr>
          <p:cNvPr id="311300" name="Picture 4" descr="/Users/levy/talks/10cosbi/cosbi.ppt_media/laptev-2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00300" y="2540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1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130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1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1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30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2571750"/>
            <a:ext cx="9144000" cy="10287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4000"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  <a:sym typeface="Arial Black" charset="0"/>
              </a:rPr>
              <a:t>Conclusion</a:t>
            </a:r>
            <a:endParaRPr lang="en-US" sz="4000">
              <a:solidFill>
                <a:srgbClr val="FFFFFF"/>
              </a:solidFill>
              <a:latin typeface="Arial Black" charset="0"/>
              <a:ea typeface="ヒラギノ角ゴ ProN W6" charset="-128"/>
              <a:cs typeface="ヒラギノ角ゴ ProN W6" charset="-128"/>
              <a:sym typeface="Arial Black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9" name="Group 1"/>
          <p:cNvGraphicFramePr>
            <a:graphicFrameLocks noGrp="1"/>
          </p:cNvGraphicFramePr>
          <p:nvPr/>
        </p:nvGraphicFramePr>
        <p:xfrm>
          <a:off x="965200" y="1828800"/>
          <a:ext cx="7200900" cy="1828800"/>
        </p:xfrm>
        <a:graphic>
          <a:graphicData uri="http://schemas.openxmlformats.org/drawingml/2006/table">
            <a:tbl>
              <a:tblPr/>
              <a:tblGrid>
                <a:gridCol w="2209800"/>
                <a:gridCol w="1485900"/>
                <a:gridCol w="35052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Math. components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Coq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higher-order + reflection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Security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PV/CV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applied pi-calculus + stochastic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Spec. / Verif.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TLA+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1st order + ZF + temporal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460" name="Rectangle 35"/>
          <p:cNvSpPr>
            <a:spLocks noGrp="1" noChangeArrowheads="1"/>
          </p:cNvSpPr>
          <p:nvPr>
            <p:ph type="title"/>
          </p:nvPr>
        </p:nvSpPr>
        <p:spPr bwMode="auto">
          <a:xfrm>
            <a:off x="785813" y="274638"/>
            <a:ext cx="7899400" cy="10668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indent="0" algn="l" eaLnBrk="1" hangingPunct="1"/>
            <a:r>
              <a:rPr lang="en-US" sz="3200">
                <a:solidFill>
                  <a:srgbClr val="2D2D8A"/>
                </a:solidFill>
                <a:latin typeface="Arial Black" charset="0"/>
                <a:ea typeface="Arial Black" charset="0"/>
                <a:cs typeface="Arial Black" charset="0"/>
                <a:sym typeface="Arial Black" charset="0"/>
              </a:rPr>
              <a:t>Logics in track A</a:t>
            </a:r>
            <a:endParaRPr lang="en-US" sz="3200">
              <a:solidFill>
                <a:srgbClr val="2D2D8A"/>
              </a:solidFill>
              <a:latin typeface="Arial Black" charset="0"/>
              <a:ea typeface="ヒラギノ角ゴ ProN W6" charset="-128"/>
              <a:cs typeface="ヒラギノ角ゴ ProN W6" charset="-128"/>
              <a:sym typeface="Arial Black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3" name="Group 1"/>
          <p:cNvGraphicFramePr>
            <a:graphicFrameLocks noGrp="1"/>
          </p:cNvGraphicFramePr>
          <p:nvPr/>
        </p:nvGraphicFramePr>
        <p:xfrm>
          <a:off x="965200" y="1955800"/>
          <a:ext cx="7556500" cy="1828800"/>
        </p:xfrm>
        <a:graphic>
          <a:graphicData uri="http://schemas.openxmlformats.org/drawingml/2006/table">
            <a:tbl>
              <a:tblPr/>
              <a:tblGrid>
                <a:gridCol w="1714500"/>
                <a:gridCol w="3136900"/>
                <a:gridCol w="27051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DDMF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computer algebra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hard sciences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Adapt. search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constraints, machine learning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hard sciences, biology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Reactivity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chi + visualisation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soft sciences, biology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I.V. mining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computer vision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humanities, environment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8488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785813" y="274638"/>
            <a:ext cx="7899400" cy="10668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indent="0" algn="l" eaLnBrk="1" hangingPunct="1"/>
            <a:r>
              <a:rPr lang="en-US" sz="3200">
                <a:solidFill>
                  <a:srgbClr val="2D2D8A"/>
                </a:solidFill>
                <a:latin typeface="Arial Black" charset="0"/>
                <a:ea typeface="Arial Black" charset="0"/>
                <a:cs typeface="Arial Black" charset="0"/>
                <a:sym typeface="Arial Black" charset="0"/>
              </a:rPr>
              <a:t>Sciences in track B</a:t>
            </a:r>
            <a:endParaRPr lang="en-US" sz="3200">
              <a:solidFill>
                <a:srgbClr val="2D2D8A"/>
              </a:solidFill>
              <a:latin typeface="Arial Black" charset="0"/>
              <a:ea typeface="ヒラギノ角ゴ ProN W6" charset="-128"/>
              <a:cs typeface="ヒラギノ角ゴ ProN W6" charset="-128"/>
              <a:sym typeface="Arial Black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5588" cy="6856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538" y="457200"/>
            <a:ext cx="5740400" cy="624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18113" y="3175"/>
            <a:ext cx="4243387" cy="6375400"/>
            <a:chOff x="0" y="0"/>
            <a:chExt cx="2672" cy="4016"/>
          </a:xfrm>
        </p:grpSpPr>
        <p:sp>
          <p:nvSpPr>
            <p:cNvPr id="286725" name="Rectangle 3"/>
            <p:cNvSpPr>
              <a:spLocks/>
            </p:cNvSpPr>
            <p:nvPr/>
          </p:nvSpPr>
          <p:spPr bwMode="auto">
            <a:xfrm>
              <a:off x="1203" y="1990"/>
              <a:ext cx="540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304800" indent="-304800" algn="l">
                <a:lnSpc>
                  <a:spcPct val="90000"/>
                </a:lnSpc>
              </a:pPr>
              <a:r>
                <a:rPr lang="en-US" sz="3200">
                  <a:solidFill>
                    <a:srgbClr val="800080"/>
                  </a:solidFill>
                  <a:latin typeface="Chalkboard" charset="0"/>
                  <a:ea typeface="Chalkboard" charset="0"/>
                  <a:cs typeface="Chalkboard" charset="0"/>
                  <a:sym typeface="Chalkboard" charset="0"/>
                </a:rPr>
                <a:t>6mn</a:t>
              </a:r>
            </a:p>
          </p:txBody>
        </p:sp>
        <p:sp>
          <p:nvSpPr>
            <p:cNvPr id="286726" name="Rectangle 4"/>
            <p:cNvSpPr>
              <a:spLocks/>
            </p:cNvSpPr>
            <p:nvPr/>
          </p:nvSpPr>
          <p:spPr bwMode="auto">
            <a:xfrm>
              <a:off x="0" y="0"/>
              <a:ext cx="2201" cy="16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304800" indent="-304800" algn="l">
                <a:lnSpc>
                  <a:spcPct val="80000"/>
                </a:lnSpc>
              </a:pPr>
              <a:r>
                <a:rPr lang="en-US" sz="4200">
                  <a:solidFill>
                    <a:srgbClr val="800080"/>
                  </a:solidFill>
                  <a:latin typeface="Chalkboard" charset="0"/>
                  <a:ea typeface="Chalkboard" charset="0"/>
                  <a:cs typeface="Chalkboard" charset="0"/>
                  <a:sym typeface="Chalkboard" charset="0"/>
                </a:rPr>
                <a:t>Bus 269-02</a:t>
              </a:r>
              <a:endParaRPr lang="en-US" sz="1800" b="1">
                <a:solidFill>
                  <a:srgbClr val="800080"/>
                </a:solidFill>
                <a:latin typeface="Arial" charset="0"/>
                <a:ea typeface="Lucida Grande" charset="0"/>
                <a:cs typeface="Lucida Grande" charset="0"/>
                <a:sym typeface="Arial" charset="0"/>
              </a:endParaRPr>
            </a:p>
            <a:p>
              <a:pPr marL="304800" indent="-304800" algn="l">
                <a:lnSpc>
                  <a:spcPct val="80000"/>
                </a:lnSpc>
              </a:pPr>
              <a:r>
                <a:rPr lang="en-US" sz="1800" b="1">
                  <a:solidFill>
                    <a:srgbClr val="800080"/>
                  </a:solidFill>
                  <a:latin typeface="Arial" charset="0"/>
                  <a:ea typeface="Lucida Grande" charset="0"/>
                  <a:cs typeface="Lucida Grande" charset="0"/>
                  <a:sym typeface="Arial" charset="0"/>
                </a:rPr>
                <a:t> </a:t>
              </a:r>
            </a:p>
            <a:p>
              <a:pPr marL="304800" indent="-304800" algn="l">
                <a:lnSpc>
                  <a:spcPct val="80000"/>
                </a:lnSpc>
                <a:buClr>
                  <a:srgbClr val="800080"/>
                </a:buClr>
                <a:buSzPct val="125000"/>
                <a:buFont typeface="Gill Sans" charset="0"/>
                <a:buChar char="•"/>
              </a:pPr>
              <a:r>
                <a:rPr lang="en-US" sz="3200">
                  <a:solidFill>
                    <a:srgbClr val="800080"/>
                  </a:solidFill>
                  <a:latin typeface="Chalkboard" charset="0"/>
                  <a:ea typeface="Chalkboard" charset="0"/>
                  <a:cs typeface="Chalkboard" charset="0"/>
                  <a:sym typeface="Chalkboard" charset="0"/>
                </a:rPr>
                <a:t>super &lt;= 10am</a:t>
              </a:r>
            </a:p>
            <a:p>
              <a:pPr marL="304800" indent="-304800" algn="l">
                <a:lnSpc>
                  <a:spcPct val="80000"/>
                </a:lnSpc>
                <a:buClr>
                  <a:srgbClr val="800080"/>
                </a:buClr>
                <a:buSzPct val="125000"/>
                <a:buFont typeface="Gill Sans" charset="0"/>
                <a:buChar char="•"/>
              </a:pPr>
              <a:r>
                <a:rPr lang="en-US" sz="3200">
                  <a:solidFill>
                    <a:srgbClr val="800080"/>
                  </a:solidFill>
                  <a:latin typeface="Chalkboard" charset="0"/>
                  <a:ea typeface="Chalkboard" charset="0"/>
                  <a:cs typeface="Chalkboard" charset="0"/>
                  <a:sym typeface="Chalkboard" charset="0"/>
                </a:rPr>
                <a:t>also bus 06-07</a:t>
              </a:r>
            </a:p>
          </p:txBody>
        </p:sp>
        <p:sp>
          <p:nvSpPr>
            <p:cNvPr id="286727" name="Line 5"/>
            <p:cNvSpPr>
              <a:spLocks noChangeShapeType="1"/>
            </p:cNvSpPr>
            <p:nvPr/>
          </p:nvSpPr>
          <p:spPr bwMode="auto">
            <a:xfrm>
              <a:off x="750" y="1451"/>
              <a:ext cx="888" cy="1875"/>
            </a:xfrm>
            <a:prstGeom prst="line">
              <a:avLst/>
            </a:prstGeom>
            <a:noFill/>
            <a:ln w="152400">
              <a:solidFill>
                <a:srgbClr val="800080">
                  <a:alpha val="69411"/>
                </a:srgbClr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728" name="Rectangle 6"/>
            <p:cNvSpPr>
              <a:spLocks/>
            </p:cNvSpPr>
            <p:nvPr/>
          </p:nvSpPr>
          <p:spPr bwMode="auto">
            <a:xfrm>
              <a:off x="796" y="3647"/>
              <a:ext cx="1876" cy="3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304800" indent="-304800" algn="l">
                <a:lnSpc>
                  <a:spcPct val="90000"/>
                </a:lnSpc>
              </a:pPr>
              <a:r>
                <a:rPr lang="en-US" sz="3200">
                  <a:solidFill>
                    <a:srgbClr val="800080"/>
                  </a:solidFill>
                  <a:latin typeface="Chalkboard" charset="0"/>
                  <a:ea typeface="Chalkboard" charset="0"/>
                  <a:cs typeface="Chalkboard" charset="0"/>
                  <a:sym typeface="Chalkboard" charset="0"/>
                </a:rPr>
                <a:t>Paris &gt;= 30mn</a:t>
              </a:r>
            </a:p>
          </p:txBody>
        </p:sp>
      </p:grpSp>
      <p:sp>
        <p:nvSpPr>
          <p:cNvPr id="286724" name="Rectangle 7"/>
          <p:cNvSpPr>
            <a:spLocks/>
          </p:cNvSpPr>
          <p:nvPr/>
        </p:nvSpPr>
        <p:spPr bwMode="auto">
          <a:xfrm>
            <a:off x="74613" y="-4763"/>
            <a:ext cx="7899400" cy="12065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>
            <a:prstTxWarp prst="textNoShape">
              <a:avLst/>
            </a:prstTxWarp>
          </a:bodyPr>
          <a:lstStyle/>
          <a:p>
            <a:pPr algn="l"/>
            <a:r>
              <a:rPr lang="en-US" sz="4800" b="1">
                <a:solidFill>
                  <a:srgbClr val="2D2D8A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Campus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5813" y="465138"/>
            <a:ext cx="7900987" cy="1325562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indent="0" algn="l" eaLnBrk="1" hangingPunct="1"/>
            <a:r>
              <a:rPr lang="en-US" sz="4800" b="1">
                <a:solidFill>
                  <a:srgbClr val="2D2D8A"/>
                </a:solidFill>
              </a:rPr>
              <a:t>Research</a:t>
            </a:r>
            <a:endParaRPr lang="en-US" sz="4800" b="1">
              <a:solidFill>
                <a:srgbClr val="2D2D8A"/>
              </a:solidFill>
              <a:ea typeface="ヒラギノ角ゴ ProN W6" charset="-128"/>
              <a:cs typeface="ヒラギノ角ゴ ProN W6" charset="-128"/>
            </a:endParaRPr>
          </a:p>
        </p:txBody>
      </p:sp>
      <p:sp>
        <p:nvSpPr>
          <p:cNvPr id="2877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89100"/>
            <a:ext cx="7899400" cy="46228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marL="554038" indent="-514350" eaLnBrk="1" hangingPunct="1">
              <a:buSzPct val="99000"/>
              <a:buFont typeface="Times" charset="0"/>
              <a:buAutoNum type="arabicPeriod"/>
            </a:pPr>
            <a:r>
              <a:rPr lang="en-US" sz="2800" dirty="0"/>
              <a:t>Track A</a:t>
            </a:r>
          </a:p>
          <a:p>
            <a:pPr marL="795338" lvl="1" indent="-298450" eaLnBrk="1" hangingPunct="1">
              <a:buSzPct val="125000"/>
            </a:pPr>
            <a:r>
              <a:rPr lang="en-US" sz="1800" dirty="0"/>
              <a:t>Math. Components (see </a:t>
            </a:r>
            <a:r>
              <a:rPr lang="en-US" sz="1800" dirty="0" err="1"/>
              <a:t>Enrico</a:t>
            </a:r>
            <a:r>
              <a:rPr lang="en-US" sz="1800" dirty="0"/>
              <a:t> </a:t>
            </a:r>
            <a:r>
              <a:rPr lang="en-US" sz="1800" dirty="0" err="1"/>
              <a:t>Tassi’s</a:t>
            </a:r>
            <a:r>
              <a:rPr lang="en-US" sz="1800" dirty="0"/>
              <a:t> talk)</a:t>
            </a:r>
          </a:p>
          <a:p>
            <a:pPr marL="795338" lvl="1" indent="-298450" eaLnBrk="1" hangingPunct="1">
              <a:buSzPct val="125000"/>
            </a:pPr>
            <a:r>
              <a:rPr lang="en-US" sz="1800" dirty="0"/>
              <a:t>Security</a:t>
            </a:r>
          </a:p>
          <a:p>
            <a:pPr marL="795338" lvl="1" indent="-298450" eaLnBrk="1" hangingPunct="1">
              <a:buSzPct val="125000"/>
            </a:pPr>
            <a:r>
              <a:rPr lang="en-US" sz="1800" dirty="0"/>
              <a:t>TLA+</a:t>
            </a:r>
          </a:p>
          <a:p>
            <a:pPr marL="554038" indent="-514350" eaLnBrk="1" hangingPunct="1">
              <a:buSzPct val="99000"/>
              <a:buFont typeface="Times" charset="0"/>
              <a:buAutoNum type="arabicPeriod"/>
            </a:pPr>
            <a:r>
              <a:rPr lang="en-US" sz="2800" dirty="0"/>
              <a:t>Track B</a:t>
            </a:r>
          </a:p>
          <a:p>
            <a:pPr marL="795338" lvl="1" indent="-298450" eaLnBrk="1" hangingPunct="1">
              <a:buSzPct val="125000"/>
            </a:pPr>
            <a:r>
              <a:rPr lang="en-US" sz="1800" dirty="0"/>
              <a:t>DDMF (see </a:t>
            </a:r>
            <a:r>
              <a:rPr lang="en-US" sz="1800" dirty="0" err="1"/>
              <a:t>Frédéric</a:t>
            </a:r>
            <a:r>
              <a:rPr lang="en-US" sz="1800" dirty="0"/>
              <a:t> </a:t>
            </a:r>
            <a:r>
              <a:rPr lang="en-US" sz="1800" dirty="0" err="1"/>
              <a:t>Chyzak’s</a:t>
            </a:r>
            <a:r>
              <a:rPr lang="en-US" sz="1800" dirty="0"/>
              <a:t> talk)</a:t>
            </a:r>
          </a:p>
          <a:p>
            <a:pPr marL="795338" lvl="1" indent="-298450" eaLnBrk="1" hangingPunct="1">
              <a:buSzPct val="125000"/>
            </a:pPr>
            <a:r>
              <a:rPr lang="en-US" sz="1800" dirty="0" err="1"/>
              <a:t>ReActivity</a:t>
            </a:r>
            <a:endParaRPr lang="en-US" sz="1800" dirty="0"/>
          </a:p>
          <a:p>
            <a:pPr marL="795338" lvl="1" indent="-298450" eaLnBrk="1" hangingPunct="1">
              <a:buSzPct val="125000"/>
            </a:pPr>
            <a:r>
              <a:rPr lang="en-US" sz="1800" dirty="0" err="1"/>
              <a:t>Adaptative</a:t>
            </a:r>
            <a:r>
              <a:rPr lang="en-US" sz="1800" dirty="0"/>
              <a:t> search</a:t>
            </a:r>
          </a:p>
          <a:p>
            <a:pPr marL="795338" lvl="1" indent="-298450" eaLnBrk="1" hangingPunct="1">
              <a:buSzPct val="125000"/>
            </a:pPr>
            <a:r>
              <a:rPr lang="en-US" sz="1800" dirty="0"/>
              <a:t>Image &amp; video mining</a:t>
            </a:r>
            <a:endParaRPr lang="en-US" sz="1800" dirty="0" smtClean="0"/>
          </a:p>
          <a:p>
            <a:pPr marL="795338" lvl="1" indent="-298450" eaLnBrk="1" hangingPunct="1">
              <a:buSzPct val="125000"/>
            </a:pPr>
            <a:r>
              <a:rPr lang="en-US" sz="1800" dirty="0" smtClean="0"/>
              <a:t>Action </a:t>
            </a:r>
            <a:r>
              <a:rPr lang="en-US" sz="1800" dirty="0"/>
              <a:t>Azure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7163"/>
            <a:ext cx="8229600" cy="1377950"/>
          </a:xfrm>
        </p:spPr>
        <p:txBody>
          <a:bodyPr rIns="132080"/>
          <a:lstStyle/>
          <a:p>
            <a:pPr indent="0" eaLnBrk="1" hangingPunct="1"/>
            <a:endParaRPr lang="en-US"/>
          </a:p>
        </p:txBody>
      </p:sp>
      <p:sp>
        <p:nvSpPr>
          <p:cNvPr id="288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535113"/>
            <a:ext cx="4040188" cy="2354262"/>
          </a:xfrm>
        </p:spPr>
        <p:txBody>
          <a:bodyPr rIns="132080" anchor="b"/>
          <a:lstStyle/>
          <a:p>
            <a:pPr marL="39688" indent="0" eaLnBrk="1" hangingPunct="1">
              <a:buFont typeface="Arial" charset="0"/>
              <a:buNone/>
            </a:pPr>
            <a:endParaRPr lang="en-US" sz="2400">
              <a:latin typeface="Calibri Bold" charset="0"/>
              <a:ea typeface="ヒラギノ角ゴ ProN W6" charset="-128"/>
              <a:cs typeface="ヒラギノ角ゴ ProN W6" charset="-128"/>
              <a:sym typeface="Calibri Bold" charset="0"/>
            </a:endParaRPr>
          </a:p>
        </p:txBody>
      </p:sp>
      <p:pic>
        <p:nvPicPr>
          <p:cNvPr id="288772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0038" y="166688"/>
            <a:ext cx="9744076" cy="652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2571750"/>
            <a:ext cx="9144000" cy="142875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4000"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  <a:sym typeface="Arial Black" charset="0"/>
              </a:rPr>
              <a:t>Track A</a:t>
            </a:r>
            <a:endParaRPr lang="en-US" sz="4000">
              <a:solidFill>
                <a:srgbClr val="FFFFFF"/>
              </a:solidFill>
              <a:latin typeface="Arial Black" charset="0"/>
              <a:ea typeface="ヒラギノ角ゴ ProN W6" charset="-128"/>
              <a:cs typeface="ヒラギノ角ゴ ProN W6" charset="-128"/>
              <a:sym typeface="Arial Black" charset="0"/>
            </a:endParaRPr>
          </a:p>
        </p:txBody>
      </p:sp>
      <p:sp>
        <p:nvSpPr>
          <p:cNvPr id="2897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4000500"/>
            <a:ext cx="9144000" cy="28575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40639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Font typeface="Times" charset="0"/>
              <a:buNone/>
            </a:pPr>
            <a:r>
              <a:rPr lang="en-US" i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Software Security</a:t>
            </a:r>
            <a:endParaRPr lang="en-US" i="1">
              <a:solidFill>
                <a:srgbClr val="FFFFFF"/>
              </a:solidFill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  <a:p>
            <a:pPr algn="ctr" eaLnBrk="1" hangingPunct="1">
              <a:buFont typeface="Times" charset="0"/>
              <a:buNone/>
            </a:pPr>
            <a:r>
              <a:rPr lang="en-US" i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Trustworthy Computing</a:t>
            </a:r>
            <a:endParaRPr lang="en-US" i="1">
              <a:solidFill>
                <a:srgbClr val="FFFFFF"/>
              </a:solidFill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1"/>
          <p:cNvSpPr>
            <a:spLocks/>
          </p:cNvSpPr>
          <p:nvPr/>
        </p:nvSpPr>
        <p:spPr bwMode="auto">
          <a:xfrm>
            <a:off x="876300" y="304800"/>
            <a:ext cx="7745413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312E85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Mathematical components</a:t>
            </a:r>
          </a:p>
        </p:txBody>
      </p:sp>
      <p:grpSp>
        <p:nvGrpSpPr>
          <p:cNvPr id="290819" name="Group 2"/>
          <p:cNvGrpSpPr>
            <a:grpSpLocks/>
          </p:cNvGrpSpPr>
          <p:nvPr/>
        </p:nvGrpSpPr>
        <p:grpSpPr bwMode="auto">
          <a:xfrm>
            <a:off x="876300" y="1143000"/>
            <a:ext cx="7734300" cy="977900"/>
            <a:chOff x="0" y="-48"/>
            <a:chExt cx="4872" cy="616"/>
          </a:xfrm>
        </p:grpSpPr>
        <p:sp>
          <p:nvSpPr>
            <p:cNvPr id="290824" name="Rectangle 3"/>
            <p:cNvSpPr>
              <a:spLocks/>
            </p:cNvSpPr>
            <p:nvPr/>
          </p:nvSpPr>
          <p:spPr bwMode="auto">
            <a:xfrm>
              <a:off x="0" y="-48"/>
              <a:ext cx="2384" cy="6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0800" tIns="50800" bIns="50800">
              <a:prstTxWarp prst="textNoShape">
                <a:avLst/>
              </a:prstTxWarp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Georges </a:t>
              </a:r>
              <a:r>
                <a:rPr lang="en-US" sz="1400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Gonthier</a:t>
              </a:r>
              <a:r>
                <a:rPr lang="en-US" sz="14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, MSRC </a:t>
              </a:r>
            </a:p>
            <a:p>
              <a:pPr algn="l">
                <a:lnSpc>
                  <a:spcPct val="110000"/>
                </a:lnSpc>
              </a:pPr>
              <a:r>
                <a:rPr lang="en-US" sz="1400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Assia</a:t>
              </a:r>
              <a:r>
                <a:rPr lang="en-US" sz="14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Mahboubi</a:t>
              </a:r>
              <a:r>
                <a:rPr lang="en-US" sz="14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, INRIA </a:t>
              </a:r>
              <a:r>
                <a:rPr lang="en-US" sz="1400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Saclay</a:t>
              </a:r>
              <a:r>
                <a:rPr lang="en-US" sz="14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/LIX </a:t>
              </a:r>
              <a:br>
                <a:rPr lang="en-US" sz="14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</a:br>
              <a:r>
                <a:rPr lang="en-US" sz="14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Y. </a:t>
              </a:r>
              <a:r>
                <a:rPr lang="en-US" sz="1400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Bertot</a:t>
              </a:r>
              <a:r>
                <a:rPr lang="en-US" sz="14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, L. Rideau, L. </a:t>
              </a:r>
              <a:r>
                <a:rPr lang="en-US" sz="1400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Théry</a:t>
              </a:r>
              <a:r>
                <a:rPr lang="en-US" sz="14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, INRIA Sophia</a:t>
              </a:r>
            </a:p>
            <a:p>
              <a:pPr algn="l">
                <a:lnSpc>
                  <a:spcPct val="11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Iona </a:t>
              </a:r>
              <a:r>
                <a:rPr lang="en-US" sz="1400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Pasca</a:t>
              </a:r>
              <a:r>
                <a:rPr lang="en-US" sz="14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, INRIA Sophia</a:t>
              </a:r>
            </a:p>
          </p:txBody>
        </p:sp>
        <p:sp>
          <p:nvSpPr>
            <p:cNvPr id="290825" name="Rectangle 4"/>
            <p:cNvSpPr>
              <a:spLocks/>
            </p:cNvSpPr>
            <p:nvPr/>
          </p:nvSpPr>
          <p:spPr bwMode="auto">
            <a:xfrm>
              <a:off x="2424" y="-48"/>
              <a:ext cx="2448" cy="6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50800" tIns="50800" bIns="50800">
              <a:prstTxWarp prst="textNoShape">
                <a:avLst/>
              </a:prstTxWarp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François Garillot, MSR-INRIA (PhD) </a:t>
              </a:r>
            </a:p>
            <a:p>
              <a:pPr algn="l">
                <a:lnSpc>
                  <a:spcPct val="110000"/>
                </a:lnSpc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Cyril Cohen, ENS Cachan (PhD)</a:t>
              </a:r>
            </a:p>
            <a:p>
              <a:pPr algn="l">
                <a:lnSpc>
                  <a:spcPct val="110000"/>
                </a:lnSpc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Enrico Tassi, MSR-INRIA (postdoc)</a:t>
              </a:r>
            </a:p>
            <a:p>
              <a:pPr algn="l">
                <a:lnSpc>
                  <a:spcPct val="110000"/>
                </a:lnSpc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Benjamin Werner, INRIA Saclay/LIX</a:t>
              </a:r>
            </a:p>
          </p:txBody>
        </p:sp>
      </p:grpSp>
      <p:sp>
        <p:nvSpPr>
          <p:cNvPr id="290820" name="Rectangle 5"/>
          <p:cNvSpPr>
            <a:spLocks/>
          </p:cNvSpPr>
          <p:nvPr/>
        </p:nvSpPr>
        <p:spPr bwMode="auto">
          <a:xfrm>
            <a:off x="736600" y="2590800"/>
            <a:ext cx="6682919" cy="1505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marL="304800" indent="-304800" algn="l">
              <a:buClr>
                <a:srgbClr val="000000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formal proofs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of math theorems with </a:t>
            </a:r>
            <a:r>
              <a:rPr lang="en-US" sz="2000" b="1" dirty="0">
                <a:solidFill>
                  <a:srgbClr val="FF008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long proofs</a:t>
            </a:r>
            <a:endParaRPr lang="en-US" sz="2000" b="1" dirty="0">
              <a:solidFill>
                <a:schemeClr val="tx1"/>
              </a:solidFill>
              <a:latin typeface="Arial" charset="0"/>
              <a:ea typeface="Lucida Grande" charset="0"/>
              <a:cs typeface="Lucida Grande" charset="0"/>
              <a:sym typeface="Arial" charset="0"/>
            </a:endParaRPr>
          </a:p>
          <a:p>
            <a:pPr marL="757238" lvl="1" indent="-260350" algn="l">
              <a:spcBef>
                <a:spcPts val="1275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4 color theorem (3.5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Gonthier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-years)</a:t>
            </a:r>
          </a:p>
          <a:p>
            <a:pPr marL="757238" lvl="1" indent="-260350" algn="l">
              <a:spcBef>
                <a:spcPts val="1275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Feit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-Thompson theorem (3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MathComp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-years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– under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  <a:hlinkClick r:id="rId2"/>
              </a:rPr>
              <a:t>progress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757238" lvl="1" indent="-260350" algn="l">
              <a:lnSpc>
                <a:spcPct val="80000"/>
              </a:lnSpc>
              <a:spcBef>
                <a:spcPts val="1275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Hales theorem</a:t>
            </a:r>
          </a:p>
        </p:txBody>
      </p:sp>
      <p:sp>
        <p:nvSpPr>
          <p:cNvPr id="290821" name="Rectangle 6"/>
          <p:cNvSpPr>
            <a:spLocks/>
          </p:cNvSpPr>
          <p:nvPr/>
        </p:nvSpPr>
        <p:spPr bwMode="auto">
          <a:xfrm>
            <a:off x="736600" y="4381500"/>
            <a:ext cx="310515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marL="304800" indent="-304800" algn="l">
              <a:buClr>
                <a:srgbClr val="000000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computational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proofs</a:t>
            </a:r>
            <a:endParaRPr lang="en-US" sz="2000" b="1" dirty="0">
              <a:solidFill>
                <a:schemeClr val="tx1"/>
              </a:solidFill>
              <a:latin typeface="Arial" charset="0"/>
              <a:ea typeface="Lucida Grande" charset="0"/>
              <a:cs typeface="Lucida Grande" charset="0"/>
              <a:sym typeface="Arial" charset="0"/>
            </a:endParaRPr>
          </a:p>
          <a:p>
            <a:pPr marL="757238" lvl="1" indent="-260350" algn="l">
              <a:spcBef>
                <a:spcPts val="1275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higher-order logic allows </a:t>
            </a:r>
          </a:p>
          <a:p>
            <a:pPr marL="304800" indent="-304800" algn="l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programming within it</a:t>
            </a:r>
            <a:endParaRPr lang="en-US" sz="2000" b="1" dirty="0">
              <a:solidFill>
                <a:schemeClr val="tx1"/>
              </a:solidFill>
              <a:latin typeface="Arial" charset="0"/>
              <a:ea typeface="Lucida Grande" charset="0"/>
              <a:cs typeface="Lucida Grande" charset="0"/>
              <a:sym typeface="Arial" charset="0"/>
            </a:endParaRPr>
          </a:p>
          <a:p>
            <a:pPr marL="757238" lvl="1" indent="-260350" algn="l">
              <a:lnSpc>
                <a:spcPct val="90000"/>
              </a:lnSpc>
              <a:spcBef>
                <a:spcPts val="1275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Coq proof-assistant</a:t>
            </a:r>
          </a:p>
        </p:txBody>
      </p:sp>
      <p:sp>
        <p:nvSpPr>
          <p:cNvPr id="290822" name="Rectangle 7"/>
          <p:cNvSpPr>
            <a:spLocks/>
          </p:cNvSpPr>
          <p:nvPr/>
        </p:nvSpPr>
        <p:spPr bwMode="auto">
          <a:xfrm>
            <a:off x="2108200" y="6394450"/>
            <a:ext cx="4446588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marL="339725" indent="-339725" algn="l">
              <a:lnSpc>
                <a:spcPct val="140000"/>
              </a:lnSpc>
            </a:pPr>
            <a:r>
              <a:rPr lang="en-US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now also Formath EU project (Chalmers, Bologna, etc.)</a:t>
            </a:r>
          </a:p>
        </p:txBody>
      </p:sp>
      <p:pic>
        <p:nvPicPr>
          <p:cNvPr id="290823" name="Picture 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2750" y="4038600"/>
            <a:ext cx="4643438" cy="200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842" name="Group 1"/>
          <p:cNvGrpSpPr>
            <a:grpSpLocks/>
          </p:cNvGrpSpPr>
          <p:nvPr/>
        </p:nvGrpSpPr>
        <p:grpSpPr bwMode="auto">
          <a:xfrm>
            <a:off x="1655763" y="469900"/>
            <a:ext cx="5235575" cy="2806700"/>
            <a:chOff x="0" y="0"/>
            <a:chExt cx="3297" cy="1768"/>
          </a:xfrm>
        </p:grpSpPr>
        <p:pic>
          <p:nvPicPr>
            <p:cNvPr id="29184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0"/>
              <a:ext cx="1514" cy="14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91847" name="Rectangle 3"/>
            <p:cNvSpPr>
              <a:spLocks/>
            </p:cNvSpPr>
            <p:nvPr/>
          </p:nvSpPr>
          <p:spPr bwMode="auto">
            <a:xfrm>
              <a:off x="617" y="1568"/>
              <a:ext cx="271" cy="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>
                  <a:solidFill>
                    <a:srgbClr val="010101"/>
                  </a:solidFill>
                  <a:latin typeface="Skia" charset="0"/>
                  <a:ea typeface="Skia" charset="0"/>
                  <a:cs typeface="Skia" charset="0"/>
                  <a:sym typeface="Skia" charset="0"/>
                </a:rPr>
                <a:t>???</a:t>
              </a:r>
            </a:p>
          </p:txBody>
        </p:sp>
        <p:pic>
          <p:nvPicPr>
            <p:cNvPr id="29184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63" y="0"/>
              <a:ext cx="1634" cy="16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91849" name="Rectangle 5"/>
            <p:cNvSpPr>
              <a:spLocks/>
            </p:cNvSpPr>
            <p:nvPr/>
          </p:nvSpPr>
          <p:spPr bwMode="auto">
            <a:xfrm>
              <a:off x="2256" y="1568"/>
              <a:ext cx="449" cy="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>
                  <a:solidFill>
                    <a:srgbClr val="010101"/>
                  </a:solidFill>
                  <a:latin typeface="Skia" charset="0"/>
                  <a:ea typeface="Skia" charset="0"/>
                  <a:cs typeface="Skia" charset="0"/>
                  <a:sym typeface="Skia" charset="0"/>
                </a:rPr>
                <a:t>correct</a:t>
              </a:r>
            </a:p>
          </p:txBody>
        </p:sp>
      </p:grpSp>
      <p:pic>
        <p:nvPicPr>
          <p:cNvPr id="29184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3700" y="3759200"/>
            <a:ext cx="1781175" cy="237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184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9100" y="3746500"/>
            <a:ext cx="3213100" cy="200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1845" name="Rectangle 8"/>
          <p:cNvSpPr>
            <a:spLocks/>
          </p:cNvSpPr>
          <p:nvPr/>
        </p:nvSpPr>
        <p:spPr bwMode="auto">
          <a:xfrm>
            <a:off x="7797800" y="406400"/>
            <a:ext cx="304800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>
                <a:solidFill>
                  <a:srgbClr val="2E2E86"/>
                </a:solidFill>
                <a:latin typeface="Skia" charset="0"/>
                <a:ea typeface="Skia" charset="0"/>
                <a:cs typeface="Skia" charset="0"/>
                <a:sym typeface="Skia" charset="0"/>
              </a:rPr>
              <a:t>4 colors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re et puces">
  <a:themeElements>
    <a:clrScheme name="Titre et puc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et pu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re - Centré">
  <a:themeElements>
    <a:clrScheme name="Titre - Centr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Centré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- Centr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re et sous-titre">
  <a:themeElements>
    <a:clrScheme name="Titre et sous-tit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sous-titr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et sous-tit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Photo - Horizontale">
  <a:themeElements>
    <a:clrScheme name="Photo - Horizonta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Photo - Horizont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Photo - Reflet horizontal">
  <a:themeElements>
    <a:clrScheme name="Photo - Reflet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Reflet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Photo - Reflet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Photo - Verticale">
  <a:themeElements>
    <a:clrScheme name="Photo - Vertica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Photo - Vertic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Photo - Reflet vertical">
  <a:themeElements>
    <a:clrScheme name="Photo - Reflet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Reflet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Photo - Reflet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Titre - Haut">
  <a:themeElements>
    <a:clrScheme name="Titre - H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Hau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- H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Vierge">
  <a:themeElements>
    <a:clrScheme name="Vier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erg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Vier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itre et puces - Gauche">
  <a:themeElements>
    <a:clrScheme name="Titre et puces - Gauch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 - Gauch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et puces - Gauch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nception personnalisé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itre et puces sur 2 colonnes">
  <a:themeElements>
    <a:clrScheme name="Titre et puces sur 2 colonn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 sur 2 colonne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et puces sur 2 colon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itre et puces - Droite">
  <a:themeElements>
    <a:clrScheme name="Titre et puces - Dro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 - Droit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et puces - Dro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itre, puces et photo">
  <a:themeElements>
    <a:clrScheme name="Titre, puces et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, puces et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, puces et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4_Titre - Haut">
  <a:themeElements>
    <a:clrScheme name="Titre - H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Hau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- H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re - Haut">
  <a:themeElements>
    <a:clrScheme name="Titre - H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Hau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- H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Thème Offic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uces">
  <a:themeElements>
    <a:clrScheme name="Puc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uce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Pu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Titre - Hau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Haut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- H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Titre - Hau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Haut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re - H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Pages>0</Pages>
  <Words>1019</Words>
  <Characters>0</Characters>
  <PresentationFormat>On-screen Show (4:3)</PresentationFormat>
  <Lines>0</Lines>
  <Paragraphs>231</Paragraphs>
  <Slides>37</Slides>
  <Notes>1</Notes>
  <HiddenSlides>0</HiddenSlides>
  <MMClips>2</MMClips>
  <ScaleCrop>false</ScaleCrop>
  <HeadingPairs>
    <vt:vector size="4" baseType="variant">
      <vt:variant>
        <vt:lpstr>Design Template</vt:lpstr>
      </vt:variant>
      <vt:variant>
        <vt:i4>23</vt:i4>
      </vt:variant>
      <vt:variant>
        <vt:lpstr>Slide Titles</vt:lpstr>
      </vt:variant>
      <vt:variant>
        <vt:i4>37</vt:i4>
      </vt:variant>
    </vt:vector>
  </HeadingPairs>
  <TitlesOfParts>
    <vt:vector size="60" baseType="lpstr">
      <vt:lpstr>Nouvelle présentation</vt:lpstr>
      <vt:lpstr>1_Conception personnalisée</vt:lpstr>
      <vt:lpstr>Titre - Haut</vt:lpstr>
      <vt:lpstr>Custom Design</vt:lpstr>
      <vt:lpstr>Thème Office</vt:lpstr>
      <vt:lpstr>Puces</vt:lpstr>
      <vt:lpstr>1_Titre - Haut</vt:lpstr>
      <vt:lpstr>2_Titre - Haut</vt:lpstr>
      <vt:lpstr>2_Custom Design</vt:lpstr>
      <vt:lpstr>Titre et puces</vt:lpstr>
      <vt:lpstr>Titre - Centré</vt:lpstr>
      <vt:lpstr>Titre et sous-titre</vt:lpstr>
      <vt:lpstr>Photo - Horizontale</vt:lpstr>
      <vt:lpstr>Photo - Reflet horizontal</vt:lpstr>
      <vt:lpstr>Photo - Verticale</vt:lpstr>
      <vt:lpstr>Photo - Reflet vertical</vt:lpstr>
      <vt:lpstr>3_Titre - Haut</vt:lpstr>
      <vt:lpstr>Vierge</vt:lpstr>
      <vt:lpstr>Titre et puces - Gauche</vt:lpstr>
      <vt:lpstr>Titre et puces sur 2 colonnes</vt:lpstr>
      <vt:lpstr>Titre et puces - Droite</vt:lpstr>
      <vt:lpstr>Titre, puces et photo</vt:lpstr>
      <vt:lpstr>4_Titre - Haut</vt:lpstr>
      <vt:lpstr>Slide 1</vt:lpstr>
      <vt:lpstr>Slide 2</vt:lpstr>
      <vt:lpstr>Localization</vt:lpstr>
      <vt:lpstr>Slide 4</vt:lpstr>
      <vt:lpstr>Research</vt:lpstr>
      <vt:lpstr>Slide 6</vt:lpstr>
      <vt:lpstr>Track A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Specs, Code, and Formal Tools</vt:lpstr>
      <vt:lpstr>Slide 17</vt:lpstr>
      <vt:lpstr>Slide 18</vt:lpstr>
      <vt:lpstr>Slide 19</vt:lpstr>
      <vt:lpstr>Slide 20</vt:lpstr>
      <vt:lpstr>Slide 21</vt:lpstr>
      <vt:lpstr>Track B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Conclusion</vt:lpstr>
      <vt:lpstr>Logics in track A</vt:lpstr>
      <vt:lpstr>Sciences in track B</vt:lpstr>
      <vt:lpstr>Slide 37</vt:lpstr>
    </vt:vector>
  </TitlesOfParts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Jean-Jacques Lévy </dc:title>
  <dc:subject/>
  <dc:creator/>
  <cp:keywords/>
  <dc:description/>
  <cp:lastModifiedBy>Jean-Jacques Levy</cp:lastModifiedBy>
  <cp:revision>15</cp:revision>
  <dcterms:created xsi:type="dcterms:W3CDTF">2010-12-06T17:32:33Z</dcterms:created>
  <dcterms:modified xsi:type="dcterms:W3CDTF">2010-12-06T17:34:19Z</dcterms:modified>
</cp:coreProperties>
</file>